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media/image1.jpe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1pPr>
    <a:lvl2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2pPr>
    <a:lvl3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3pPr>
    <a:lvl4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4pPr>
    <a:lvl5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5pPr>
    <a:lvl6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6pPr>
    <a:lvl7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7pPr>
    <a:lvl8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8pPr>
    <a:lvl9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5E6"/>
          </a:solidFill>
        </a:fill>
      </a:tcStyle>
    </a:wholeTbl>
    <a:band2H>
      <a:tcTxStyle b="def" i="def"/>
      <a:tcStyle>
        <a:tcBdr/>
        <a:fill>
          <a:solidFill>
            <a:srgbClr val="E6EBF3"/>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4CA"/>
          </a:solidFill>
        </a:fill>
      </a:tcStyle>
    </a:wholeTbl>
    <a:band2H>
      <a:tcTxStyle b="def" i="def"/>
      <a:tcStyle>
        <a:tcBdr/>
        <a:fill>
          <a:solidFill>
            <a:srgbClr val="E7F2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CCBD6"/>
          </a:solidFill>
        </a:fill>
      </a:tcStyle>
    </a:wholeTbl>
    <a:band2H>
      <a:tcTxStyle b="def" i="def"/>
      <a:tcStyle>
        <a:tcBdr/>
        <a:fill>
          <a:solidFill>
            <a:srgbClr val="F6E7EC"/>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Relationship Id="rId88" Type="http://schemas.openxmlformats.org/officeDocument/2006/relationships/slide" Target="slides/slide81.xml"/><Relationship Id="rId89" Type="http://schemas.openxmlformats.org/officeDocument/2006/relationships/slide" Target="slides/slide82.xml"/><Relationship Id="rId90" Type="http://schemas.openxmlformats.org/officeDocument/2006/relationships/slide" Target="slides/slide8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6" name="Shape 166"/>
          <p:cNvSpPr/>
          <p:nvPr>
            <p:ph type="sldImg"/>
          </p:nvPr>
        </p:nvSpPr>
        <p:spPr>
          <a:xfrm>
            <a:off x="1143000" y="685800"/>
            <a:ext cx="4572000" cy="3429000"/>
          </a:xfrm>
          <a:prstGeom prst="rect">
            <a:avLst/>
          </a:prstGeom>
        </p:spPr>
        <p:txBody>
          <a:bodyPr/>
          <a:lstStyle/>
          <a:p>
            <a:pPr/>
          </a:p>
        </p:txBody>
      </p:sp>
      <p:sp>
        <p:nvSpPr>
          <p:cNvPr id="167" name="Shape 16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61.xml"/><Relationship Id="rId2" Type="http://schemas.openxmlformats.org/officeDocument/2006/relationships/notesMaster" Target="../notesMasters/notesMaster1.xml"/><Relationship Id="rId3" Type="http://schemas.openxmlformats.org/officeDocument/2006/relationships/hyperlink" Target="https://assets.publishing.service.gov.uk/media/5a806673ed915d74e622e3c8/Disability_and_domestic_abuse_topic_overview_FINAL.pdf" TargetMode="External"/></Relationships>

</file>

<file path=ppt/notesSlides/_rels/notesSlide4.xml.rels><?xml version="1.0" encoding="UTF-8"?>
<Relationships xmlns="http://schemas.openxmlformats.org/package/2006/relationships"><Relationship Id="rId1" Type="http://schemas.openxmlformats.org/officeDocument/2006/relationships/slide" Target="../slides/slide63.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7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Shape 247"/>
          <p:cNvSpPr/>
          <p:nvPr>
            <p:ph type="sldImg"/>
          </p:nvPr>
        </p:nvSpPr>
        <p:spPr>
          <a:prstGeom prst="rect">
            <a:avLst/>
          </a:prstGeom>
        </p:spPr>
        <p:txBody>
          <a:bodyPr/>
          <a:lstStyle/>
          <a:p>
            <a:pPr/>
          </a:p>
        </p:txBody>
      </p:sp>
      <p:sp>
        <p:nvSpPr>
          <p:cNvPr id="248" name="Shape 248"/>
          <p:cNvSpPr/>
          <p:nvPr>
            <p:ph type="body" sz="quarter" idx="1"/>
          </p:nvPr>
        </p:nvSpPr>
        <p:spPr>
          <a:prstGeom prst="rect">
            <a:avLst/>
          </a:prstGeom>
        </p:spPr>
        <p:txBody>
          <a:bodyPr/>
          <a:lstStyle/>
          <a:p>
            <a:pPr/>
            <a:r>
              <a:t>“we are not seeking further feedback on the experience of the assessment process as it is now. Instead, we want to consider new approaches to the basis on which an assessment is undertaken.”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Shape 294"/>
          <p:cNvSpPr/>
          <p:nvPr>
            <p:ph type="sldImg"/>
          </p:nvPr>
        </p:nvSpPr>
        <p:spPr>
          <a:prstGeom prst="rect">
            <a:avLst/>
          </a:prstGeom>
        </p:spPr>
        <p:txBody>
          <a:bodyPr/>
          <a:lstStyle/>
          <a:p>
            <a:pPr/>
          </a:p>
        </p:txBody>
      </p:sp>
      <p:sp>
        <p:nvSpPr>
          <p:cNvPr id="295" name="Shape 295"/>
          <p:cNvSpPr/>
          <p:nvPr>
            <p:ph type="body" sz="quarter" idx="1"/>
          </p:nvPr>
        </p:nvSpPr>
        <p:spPr>
          <a:prstGeom prst="rect">
            <a:avLst/>
          </a:prstGeom>
        </p:spPr>
        <p:txBody>
          <a:bodyPr/>
          <a:lstStyle/>
          <a:p>
            <a:pPr/>
            <a:r>
              <a:t>i.e. government is trying to undo the impact of successful legal challenges to how PIP operates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1" name="Shape 421"/>
          <p:cNvSpPr/>
          <p:nvPr>
            <p:ph type="sldImg"/>
          </p:nvPr>
        </p:nvSpPr>
        <p:spPr>
          <a:prstGeom prst="rect">
            <a:avLst/>
          </a:prstGeom>
        </p:spPr>
        <p:txBody>
          <a:bodyPr/>
          <a:lstStyle/>
          <a:p>
            <a:pPr/>
          </a:p>
        </p:txBody>
      </p:sp>
      <p:sp>
        <p:nvSpPr>
          <p:cNvPr id="422" name="Shape 422"/>
          <p:cNvSpPr/>
          <p:nvPr>
            <p:ph type="body" sz="quarter" idx="1"/>
          </p:nvPr>
        </p:nvSpPr>
        <p:spPr>
          <a:prstGeom prst="rect">
            <a:avLst/>
          </a:prstGeom>
        </p:spPr>
        <p:txBody>
          <a:bodyPr/>
          <a:lstStyle/>
          <a:p>
            <a:pPr>
              <a:defRPr u="sng"/>
            </a:pPr>
            <a:r>
              <a:t>* https://www.health.org.uk/evidence-hub/money-and-resources/poverty/in-work-poverty-trends </a:t>
            </a:r>
          </a:p>
          <a:p>
            <a:pPr>
              <a:defRPr u="sng"/>
            </a:pPr>
            <a:r>
              <a:t>** https://www.disabilityrightsuk.org/news/2020/february/nearly-half-everyone-poverty-either-disabled-person-or-lives-disabled-person </a:t>
            </a:r>
          </a:p>
          <a:p>
            <a:pPr>
              <a:defRPr u="sng"/>
            </a:pPr>
            <a:r>
              <a:t>*** https://commonslibrary.parliament.uk/research-briefings/cbp-8585/</a:t>
            </a:r>
          </a:p>
          <a:p>
            <a:pPr>
              <a:defRPr u="sng"/>
            </a:pPr>
            <a:r>
              <a:t>**** </a:t>
            </a:r>
            <a:r>
              <a:rPr>
                <a:hlinkClick r:id="rId3" invalidUrl="" action="" tgtFrame="" tooltip="" history="1" highlightClick="0" endSnd="0"/>
              </a:rPr>
              <a:t>https://assets.publishing.service.gov.uk/media/5a806673ed915d74e622e3c8/Disability_and_domestic_abuse_topic_overview_FINAL.pdf</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1" name="Shape 431"/>
          <p:cNvSpPr/>
          <p:nvPr>
            <p:ph type="sldImg"/>
          </p:nvPr>
        </p:nvSpPr>
        <p:spPr>
          <a:prstGeom prst="rect">
            <a:avLst/>
          </a:prstGeom>
        </p:spPr>
        <p:txBody>
          <a:bodyPr/>
          <a:lstStyle/>
          <a:p>
            <a:pPr/>
          </a:p>
        </p:txBody>
      </p:sp>
      <p:sp>
        <p:nvSpPr>
          <p:cNvPr id="432" name="Shape 432"/>
          <p:cNvSpPr/>
          <p:nvPr>
            <p:ph type="body" sz="quarter" idx="1"/>
          </p:nvPr>
        </p:nvSpPr>
        <p:spPr>
          <a:prstGeom prst="rect">
            <a:avLst/>
          </a:prstGeom>
        </p:spPr>
        <p:txBody>
          <a:bodyPr/>
          <a:lstStyle/>
          <a:p>
            <a:pPr/>
            <a:r>
              <a:t>NB Aligned support = the assessment to qualify is even higher stakes for the individual, as they would qualify for everything or nothing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9" name="Shape 469"/>
          <p:cNvSpPr/>
          <p:nvPr>
            <p:ph type="sldImg"/>
          </p:nvPr>
        </p:nvSpPr>
        <p:spPr>
          <a:prstGeom prst="rect">
            <a:avLst/>
          </a:prstGeom>
        </p:spPr>
        <p:txBody>
          <a:bodyPr/>
          <a:lstStyle/>
          <a:p>
            <a:pPr/>
          </a:p>
        </p:txBody>
      </p:sp>
      <p:sp>
        <p:nvSpPr>
          <p:cNvPr id="470" name="Shape 470"/>
          <p:cNvSpPr/>
          <p:nvPr>
            <p:ph type="body" sz="quarter" idx="1"/>
          </p:nvPr>
        </p:nvSpPr>
        <p:spPr>
          <a:prstGeom prst="rect">
            <a:avLst/>
          </a:prstGeom>
        </p:spPr>
        <p:txBody>
          <a:bodyPr/>
          <a:lstStyle/>
          <a:p>
            <a:pPr/>
            <a:r>
              <a:t>*. (Source: https://www.trusselltrust.org/2021/06/28/the-state-of-hunger-its-not-right-that-disabled-people-are-being-forced-to-turn-to-food-banks/ )</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p:spTree>
      <p:nvGrpSpPr>
        <p:cNvPr id="1" name=""/>
        <p:cNvGrpSpPr/>
        <p:nvPr/>
      </p:nvGrpSpPr>
      <p:grpSpPr>
        <a:xfrm>
          <a:off x="0" y="0"/>
          <a:ext cx="0" cy="0"/>
          <a:chOff x="0" y="0"/>
          <a:chExt cx="0" cy="0"/>
        </a:xfrm>
      </p:grpSpPr>
      <p:sp>
        <p:nvSpPr>
          <p:cNvPr id="11" name="Body Level One…"/>
          <p:cNvSpPr txBox="1"/>
          <p:nvPr>
            <p:ph type="body" sz="quarter" idx="1" hasCustomPrompt="1"/>
          </p:nvPr>
        </p:nvSpPr>
        <p:spPr>
          <a:xfrm>
            <a:off x="1206497" y="11839047"/>
            <a:ext cx="21971005" cy="636980"/>
          </a:xfrm>
          <a:prstGeom prst="rect">
            <a:avLst/>
          </a:prstGeom>
        </p:spPr>
        <p:txBody>
          <a:bodyPr lIns="45718" tIns="45718" rIns="45718" bIns="45718" numCol="1" spcCol="38100" anchor="b"/>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12" name="Presentation Title"/>
          <p:cNvSpPr txBox="1"/>
          <p:nvPr>
            <p:ph type="title" hasCustomPrompt="1"/>
          </p:nvPr>
        </p:nvSpPr>
        <p:spPr>
          <a:xfrm>
            <a:off x="1206496" y="2574991"/>
            <a:ext cx="21971005" cy="4648202"/>
          </a:xfrm>
          <a:prstGeom prst="rect">
            <a:avLst/>
          </a:prstGeom>
        </p:spPr>
        <p:txBody>
          <a:bodyPr anchor="b"/>
          <a:lstStyle>
            <a:lvl1pPr>
              <a:defRPr spc="-232" sz="11600"/>
            </a:lvl1pPr>
          </a:lstStyle>
          <a:p>
            <a:pPr/>
            <a:r>
              <a:t>Presentation Title</a:t>
            </a:r>
          </a:p>
        </p:txBody>
      </p:sp>
      <p:sp>
        <p:nvSpPr>
          <p:cNvPr id="13" name="Body Level One…"/>
          <p:cNvSpPr txBox="1"/>
          <p:nvPr>
            <p:ph type="body" sz="quarter" idx="21" hasCustomPrompt="1"/>
          </p:nvPr>
        </p:nvSpPr>
        <p:spPr>
          <a:xfrm>
            <a:off x="1206500" y="7196865"/>
            <a:ext cx="21971000" cy="1905002"/>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a:t>
            </a:r>
          </a:p>
        </p:txBody>
      </p:sp>
      <p:sp>
        <p:nvSpPr>
          <p:cNvPr id="14" name="Slide Number"/>
          <p:cNvSpPr txBox="1"/>
          <p:nvPr>
            <p:ph type="sldNum" sz="quarter" idx="2"/>
          </p:nvPr>
        </p:nvSpPr>
        <p:spPr>
          <a:xfrm>
            <a:off x="12007748" y="13080999"/>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numCol="1" spcCol="38100"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sz="quarter" idx="1" hasCustomPrompt="1"/>
          </p:nvPr>
        </p:nvSpPr>
        <p:spPr>
          <a:xfrm>
            <a:off x="1206500" y="8262180"/>
            <a:ext cx="21971000" cy="934781"/>
          </a:xfrm>
          <a:prstGeom prst="rect">
            <a:avLst/>
          </a:prstGeom>
        </p:spPr>
        <p:txBody>
          <a:bodyPr lIns="45718" tIns="45718" rIns="45718" bIns="45718" numCol="1" spcCol="38100"/>
          <a:lstStyle>
            <a:lvl1pPr marL="0" indent="0" algn="ctr" defTabSz="825500">
              <a:lnSpc>
                <a:spcPct val="100000"/>
              </a:lnSpc>
              <a:spcBef>
                <a:spcPts val="0"/>
              </a:spcBef>
              <a:buSzTx/>
              <a:buNone/>
              <a:defRPr b="1" sz="5500"/>
            </a:lvl1pPr>
            <a:lvl2pPr marL="1308100" indent="-698500" algn="ctr" defTabSz="825500">
              <a:lnSpc>
                <a:spcPct val="100000"/>
              </a:lnSpc>
              <a:spcBef>
                <a:spcPts val="0"/>
              </a:spcBef>
              <a:defRPr b="1" sz="5500"/>
            </a:lvl2pPr>
            <a:lvl3pPr marL="1917700" indent="-698500" algn="ctr" defTabSz="825500">
              <a:lnSpc>
                <a:spcPct val="100000"/>
              </a:lnSpc>
              <a:spcBef>
                <a:spcPts val="0"/>
              </a:spcBef>
              <a:defRPr b="1" sz="5500"/>
            </a:lvl3pPr>
            <a:lvl4pPr marL="2527300" indent="-698500" algn="ctr" defTabSz="825500">
              <a:lnSpc>
                <a:spcPct val="100000"/>
              </a:lnSpc>
              <a:spcBef>
                <a:spcPts val="0"/>
              </a:spcBef>
              <a:defRPr b="1" sz="5500"/>
            </a:lvl4pPr>
            <a:lvl5pPr marL="3136900" indent="-698500" algn="ctr" defTabSz="825500">
              <a:lnSpc>
                <a:spcPct val="100000"/>
              </a:lnSpc>
              <a:spcBef>
                <a:spcPts val="0"/>
              </a:spcBef>
              <a:defRPr b="1" sz="5500"/>
            </a:lvl5pPr>
          </a:lstStyle>
          <a:p>
            <a:pPr/>
            <a:r>
              <a:t>Fact information</a:t>
            </a:r>
          </a:p>
          <a:p>
            <a:pPr lvl="1"/>
            <a:r>
              <a:t/>
            </a:r>
          </a:p>
          <a:p>
            <a:pPr lvl="2"/>
            <a:r>
              <a:t/>
            </a:r>
          </a:p>
          <a:p>
            <a:pPr lvl="3"/>
            <a:r>
              <a:t/>
            </a:r>
          </a:p>
          <a:p>
            <a:pPr lvl="4"/>
            <a:r>
              <a:t/>
            </a:r>
          </a:p>
        </p:txBody>
      </p:sp>
      <p:sp>
        <p:nvSpPr>
          <p:cNvPr id="107" name="Body Level One…"/>
          <p:cNvSpPr txBox="1"/>
          <p:nvPr>
            <p:ph type="body" idx="21" hasCustomPrompt="1"/>
          </p:nvPr>
        </p:nvSpPr>
        <p:spPr>
          <a:xfrm>
            <a:off x="1206500" y="935257"/>
            <a:ext cx="21971000" cy="7359065"/>
          </a:xfrm>
          <a:prstGeom prst="rect">
            <a:avLst/>
          </a:prstGeom>
        </p:spPr>
        <p:txBody>
          <a:bodyPr numCol="1" spcCol="38100" anchor="b"/>
          <a:lstStyle/>
          <a:p>
            <a:pPr lvl="4" marL="0" indent="1207008" algn="ctr" defTabSz="1072868">
              <a:lnSpc>
                <a:spcPct val="80000"/>
              </a:lnSpc>
              <a:spcBef>
                <a:spcPts val="0"/>
              </a:spcBef>
              <a:buSzTx/>
              <a:buNone/>
              <a:defRPr b="1" spc="-110" sz="11000"/>
            </a:pPr>
            <a:r>
              <a:t>100%
</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Body Level One…"/>
          <p:cNvSpPr txBox="1"/>
          <p:nvPr>
            <p:ph type="body" sz="quarter" idx="1" hasCustomPrompt="1"/>
          </p:nvPr>
        </p:nvSpPr>
        <p:spPr>
          <a:xfrm>
            <a:off x="2480824" y="10675453"/>
            <a:ext cx="20149254"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Attribution</a:t>
            </a:r>
          </a:p>
          <a:p>
            <a:pPr lvl="1"/>
            <a:r>
              <a:t/>
            </a:r>
          </a:p>
          <a:p>
            <a:pPr lvl="2"/>
            <a:r>
              <a:t/>
            </a:r>
          </a:p>
          <a:p>
            <a:pPr lvl="3"/>
            <a:r>
              <a:t/>
            </a:r>
          </a:p>
          <a:p>
            <a:pPr lvl="4"/>
            <a:r>
              <a:t/>
            </a:r>
          </a:p>
        </p:txBody>
      </p:sp>
      <p:sp>
        <p:nvSpPr>
          <p:cNvPr id="116" name="Body Level One…"/>
          <p:cNvSpPr txBox="1"/>
          <p:nvPr>
            <p:ph type="body" sz="half" idx="21" hasCustomPrompt="1"/>
          </p:nvPr>
        </p:nvSpPr>
        <p:spPr>
          <a:xfrm>
            <a:off x="1753923" y="4939860"/>
            <a:ext cx="20876154" cy="3836281"/>
          </a:xfrm>
          <a:prstGeom prst="rect">
            <a:avLst/>
          </a:prstGeom>
        </p:spPr>
        <p:txBody>
          <a:bodyPr numCol="1" spcCol="38100" anchor="ctr"/>
          <a:lstStyle/>
          <a:p>
            <a:pPr lvl="4" marL="0" indent="1409446" defTabSz="1511769">
              <a:spcBef>
                <a:spcPts val="0"/>
              </a:spcBef>
              <a:buSzTx/>
              <a:buNone/>
              <a:defRPr spc="-105" sz="5270">
                <a:latin typeface="Helvetica Neue Medium"/>
                <a:ea typeface="Helvetica Neue Medium"/>
                <a:cs typeface="Helvetica Neue Medium"/>
                <a:sym typeface="Helvetica Neue Medium"/>
              </a:defRPr>
            </a:pPr>
            <a:r>
              <a:t>“Notable Quote”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Close-up of wild plants growing between rocks"/>
          <p:cNvSpPr/>
          <p:nvPr>
            <p:ph type="pic" sz="quarter" idx="21"/>
          </p:nvPr>
        </p:nvSpPr>
        <p:spPr>
          <a:xfrm>
            <a:off x="15430500" y="7085409"/>
            <a:ext cx="8128000" cy="5410202"/>
          </a:xfrm>
          <a:prstGeom prst="rect">
            <a:avLst/>
          </a:prstGeom>
        </p:spPr>
        <p:txBody>
          <a:bodyPr lIns="91439" tIns="45719" rIns="91439" bIns="45719" numCol="1" spcCol="38100">
            <a:noAutofit/>
          </a:bodyPr>
          <a:lstStyle/>
          <a:p>
            <a:pPr/>
          </a:p>
        </p:txBody>
      </p:sp>
      <p:sp>
        <p:nvSpPr>
          <p:cNvPr id="125" name="Large rock formation under dark clouds with a dirt road in the foreground"/>
          <p:cNvSpPr/>
          <p:nvPr>
            <p:ph type="pic" idx="22"/>
          </p:nvPr>
        </p:nvSpPr>
        <p:spPr>
          <a:xfrm>
            <a:off x="-2933700" y="1270000"/>
            <a:ext cx="22699133" cy="11277600"/>
          </a:xfrm>
          <a:prstGeom prst="rect">
            <a:avLst/>
          </a:prstGeom>
        </p:spPr>
        <p:txBody>
          <a:bodyPr lIns="91439" tIns="45719" rIns="91439" bIns="45719" numCol="1" spcCol="38100">
            <a:noAutofit/>
          </a:bodyPr>
          <a:lstStyle/>
          <a:p>
            <a:pPr/>
          </a:p>
        </p:txBody>
      </p:sp>
      <p:sp>
        <p:nvSpPr>
          <p:cNvPr id="126" name="Close-up of a wild plant growing between lava rocks"/>
          <p:cNvSpPr/>
          <p:nvPr>
            <p:ph type="pic" sz="quarter" idx="23"/>
          </p:nvPr>
        </p:nvSpPr>
        <p:spPr>
          <a:xfrm>
            <a:off x="15430500" y="1270000"/>
            <a:ext cx="8128000" cy="5410200"/>
          </a:xfrm>
          <a:prstGeom prst="rect">
            <a:avLst/>
          </a:prstGeom>
        </p:spPr>
        <p:txBody>
          <a:bodyPr lIns="91439" tIns="45719" rIns="91439" bIns="45719" numCol="1" spcCol="38100">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waterfall surrounded by a green rocky landscape"/>
          <p:cNvSpPr/>
          <p:nvPr>
            <p:ph type="pic" idx="21"/>
          </p:nvPr>
        </p:nvSpPr>
        <p:spPr>
          <a:xfrm>
            <a:off x="-1511300" y="-3721100"/>
            <a:ext cx="28511500" cy="19030242"/>
          </a:xfrm>
          <a:prstGeom prst="rect">
            <a:avLst/>
          </a:prstGeom>
        </p:spPr>
        <p:txBody>
          <a:bodyPr lIns="91439" tIns="45719" rIns="91439" bIns="45719" numCol="1" spcCol="38100">
            <a:noAutofit/>
          </a:bodyPr>
          <a:lstStyle/>
          <a:p>
            <a:pPr/>
          </a:p>
        </p:txBody>
      </p:sp>
      <p:sp>
        <p:nvSpPr>
          <p:cNvPr id="1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149" name="Slide Title"/>
          <p:cNvSpPr txBox="1"/>
          <p:nvPr>
            <p:ph type="title" hasCustomPrompt="1"/>
          </p:nvPr>
        </p:nvSpPr>
        <p:spPr>
          <a:xfrm>
            <a:off x="1206500" y="952500"/>
            <a:ext cx="21971000" cy="1433164"/>
          </a:xfrm>
          <a:prstGeom prst="rect">
            <a:avLst/>
          </a:prstGeom>
        </p:spPr>
        <p:txBody>
          <a:bodyPr/>
          <a:lstStyle>
            <a:lvl1pPr defTabSz="2438337"/>
          </a:lstStyle>
          <a:p>
            <a:pPr/>
            <a:r>
              <a:t>Slide Title</a:t>
            </a:r>
          </a:p>
        </p:txBody>
      </p:sp>
      <p:sp>
        <p:nvSpPr>
          <p:cNvPr id="150" name="Body Level One…"/>
          <p:cNvSpPr txBox="1"/>
          <p:nvPr>
            <p:ph type="body" sz="quarter" idx="1" hasCustomPrompt="1"/>
          </p:nvPr>
        </p:nvSpPr>
        <p:spPr>
          <a:xfrm>
            <a:off x="1206500" y="2245960"/>
            <a:ext cx="21971000" cy="934782"/>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151" name="Body Level One…"/>
          <p:cNvSpPr txBox="1"/>
          <p:nvPr>
            <p:ph type="body" idx="21" hasCustomPrompt="1"/>
          </p:nvPr>
        </p:nvSpPr>
        <p:spPr>
          <a:xfrm>
            <a:off x="1206500" y="4248503"/>
            <a:ext cx="21971000" cy="8256014"/>
          </a:xfrm>
          <a:prstGeom prst="rect">
            <a:avLst/>
          </a:prstGeom>
        </p:spPr>
        <p:txBody>
          <a:bodyPr numCol="1" spcCol="38100"/>
          <a:lstStyle>
            <a:lvl1pPr defTabSz="2438337"/>
          </a:lstStyle>
          <a:p>
            <a:pPr/>
            <a:r>
              <a:t>Slide bullet text</a:t>
            </a:r>
          </a:p>
        </p:txBody>
      </p:sp>
      <p:sp>
        <p:nvSpPr>
          <p:cNvPr id="15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159" name="Section Title"/>
          <p:cNvSpPr txBox="1"/>
          <p:nvPr>
            <p:ph type="title" hasCustomPrompt="1"/>
          </p:nvPr>
        </p:nvSpPr>
        <p:spPr>
          <a:xfrm>
            <a:off x="1206496" y="4533900"/>
            <a:ext cx="21971005" cy="4648200"/>
          </a:xfrm>
          <a:prstGeom prst="rect">
            <a:avLst/>
          </a:prstGeom>
        </p:spPr>
        <p:txBody>
          <a:bodyPr anchor="ctr"/>
          <a:lstStyle>
            <a:lvl1pPr defTabSz="2438337">
              <a:defRPr b="0" spc="-232" sz="11600">
                <a:latin typeface="Helvetica Neue Medium"/>
                <a:ea typeface="Helvetica Neue Medium"/>
                <a:cs typeface="Helvetica Neue Medium"/>
                <a:sym typeface="Helvetica Neue Medium"/>
              </a:defRPr>
            </a:lvl1pPr>
          </a:lstStyle>
          <a:p>
            <a:pPr/>
            <a:r>
              <a:t>Section Title</a:t>
            </a:r>
          </a:p>
        </p:txBody>
      </p:sp>
      <p:sp>
        <p:nvSpPr>
          <p:cNvPr id="160"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Green, hilly landscape"/>
          <p:cNvSpPr/>
          <p:nvPr>
            <p:ph type="pic" idx="21"/>
          </p:nvPr>
        </p:nvSpPr>
        <p:spPr>
          <a:xfrm>
            <a:off x="-431800" y="-4038600"/>
            <a:ext cx="29464000" cy="18034000"/>
          </a:xfrm>
          <a:prstGeom prst="rect">
            <a:avLst/>
          </a:prstGeom>
        </p:spPr>
        <p:txBody>
          <a:bodyPr lIns="91439" tIns="45719" rIns="91439" bIns="45719" numCol="1" spcCol="38100">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Body Level One…"/>
          <p:cNvSpPr txBox="1"/>
          <p:nvPr>
            <p:ph type="body" sz="quarter" idx="1" hasCustomPrompt="1"/>
          </p:nvPr>
        </p:nvSpPr>
        <p:spPr>
          <a:xfrm>
            <a:off x="1207690" y="1106137"/>
            <a:ext cx="21968621"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24" name="Body Level One…"/>
          <p:cNvSpPr txBox="1"/>
          <p:nvPr>
            <p:ph type="body" sz="quarter" idx="22" hasCustomPrompt="1"/>
          </p:nvPr>
        </p:nvSpPr>
        <p:spPr>
          <a:xfrm>
            <a:off x="1206500" y="11609909"/>
            <a:ext cx="21971000" cy="1144689"/>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Slide Title"/>
          <p:cNvSpPr txBox="1"/>
          <p:nvPr>
            <p:ph type="title" hasCustomPrompt="1"/>
          </p:nvPr>
        </p:nvSpPr>
        <p:spPr>
          <a:xfrm>
            <a:off x="1206500" y="1270000"/>
            <a:ext cx="9779000" cy="5882274"/>
          </a:xfrm>
          <a:prstGeom prst="rect">
            <a:avLst/>
          </a:prstGeom>
        </p:spPr>
        <p:txBody>
          <a:bodyPr anchor="b"/>
          <a:lstStyle/>
          <a:p>
            <a:pPr/>
            <a:r>
              <a:t>Slide Title</a:t>
            </a:r>
          </a:p>
        </p:txBody>
      </p:sp>
      <p:sp>
        <p:nvSpPr>
          <p:cNvPr id="33" name="Body Level One…"/>
          <p:cNvSpPr txBox="1"/>
          <p:nvPr>
            <p:ph type="body" sz="quarter" idx="1" hasCustomPrompt="1"/>
          </p:nvPr>
        </p:nvSpPr>
        <p:spPr>
          <a:xfrm>
            <a:off x="1206500" y="7060576"/>
            <a:ext cx="9779000" cy="5382403"/>
          </a:xfrm>
          <a:prstGeom prst="rect">
            <a:avLst/>
          </a:prstGeom>
        </p:spPr>
        <p:txBody>
          <a:bodyPr numCol="1" spcCol="38100"/>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4" name="Moss-covered rocks"/>
          <p:cNvSpPr/>
          <p:nvPr>
            <p:ph type="pic" sz="half" idx="21"/>
          </p:nvPr>
        </p:nvSpPr>
        <p:spPr>
          <a:xfrm>
            <a:off x="12052303" y="1270000"/>
            <a:ext cx="11188407" cy="11209889"/>
          </a:xfrm>
          <a:prstGeom prst="rect">
            <a:avLst/>
          </a:prstGeom>
        </p:spPr>
        <p:txBody>
          <a:bodyPr lIns="91439" tIns="45719" rIns="91439" bIns="45719" numCol="1" spcCol="38100">
            <a:noAutofit/>
          </a:bodyPr>
          <a:lstStyle/>
          <a:p>
            <a:pP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xfrm>
            <a:off x="1206500" y="952500"/>
            <a:ext cx="21971000" cy="1433164"/>
          </a:xfrm>
          <a:prstGeom prst="rect">
            <a:avLst/>
          </a:prstGeom>
        </p:spPr>
        <p:txBody>
          <a:bodyPr/>
          <a:lstStyle/>
          <a:p>
            <a:pPr/>
            <a:r>
              <a:t>Slide Title</a:t>
            </a:r>
          </a:p>
        </p:txBody>
      </p:sp>
      <p:sp>
        <p:nvSpPr>
          <p:cNvPr id="43" name="Body Level One…"/>
          <p:cNvSpPr txBox="1"/>
          <p:nvPr>
            <p:ph type="body" sz="quarter" idx="1" hasCustomPrompt="1"/>
          </p:nvPr>
        </p:nvSpPr>
        <p:spPr>
          <a:xfrm>
            <a:off x="1206500" y="2245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44" name="Body Level One…"/>
          <p:cNvSpPr txBox="1"/>
          <p:nvPr>
            <p:ph type="body" idx="21" hasCustomPrompt="1"/>
          </p:nvPr>
        </p:nvSpPr>
        <p:spPr>
          <a:prstGeom prst="rect">
            <a:avLst/>
          </a:prstGeom>
        </p:spPr>
        <p:txBody>
          <a:bodyPr numCol="1" spcCol="38100"/>
          <a:lstStyle/>
          <a:p>
            <a:pPr/>
            <a:r>
              <a:t>Slide bullet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1" name="Body Level One…"/>
          <p:cNvSpPr txBox="1"/>
          <p:nvPr>
            <p:ph type="body" sz="quarter" idx="1" hasCustomPrompt="1"/>
          </p:nvPr>
        </p:nvSpPr>
        <p:spPr>
          <a:xfrm>
            <a:off x="1206500" y="2245961"/>
            <a:ext cx="9779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62" name="Body Level One…"/>
          <p:cNvSpPr txBox="1"/>
          <p:nvPr>
            <p:ph type="body" sz="half" idx="21" hasCustomPrompt="1"/>
          </p:nvPr>
        </p:nvSpPr>
        <p:spPr>
          <a:xfrm>
            <a:off x="1206500" y="4248503"/>
            <a:ext cx="9779000" cy="8256014"/>
          </a:xfrm>
          <a:prstGeom prst="rect">
            <a:avLst/>
          </a:prstGeom>
        </p:spPr>
        <p:txBody>
          <a:bodyPr numCol="1" spcCol="38100"/>
          <a:lstStyle/>
          <a:p>
            <a:pPr/>
            <a:r>
              <a:t>Slide bullet text</a:t>
            </a:r>
          </a:p>
        </p:txBody>
      </p:sp>
      <p:sp>
        <p:nvSpPr>
          <p:cNvPr id="63" name="Large rock formation under dark clouds with a dirt road in the foreground"/>
          <p:cNvSpPr/>
          <p:nvPr>
            <p:ph type="pic" idx="22"/>
          </p:nvPr>
        </p:nvSpPr>
        <p:spPr>
          <a:xfrm>
            <a:off x="6380200" y="1263847"/>
            <a:ext cx="22529802" cy="11193472"/>
          </a:xfrm>
          <a:prstGeom prst="rect">
            <a:avLst/>
          </a:prstGeom>
        </p:spPr>
        <p:txBody>
          <a:bodyPr lIns="91439" tIns="45719" rIns="91439" bIns="45719" numCol="1" spcCol="38100">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5"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952500"/>
            <a:ext cx="21971000" cy="1434950"/>
          </a:xfrm>
          <a:prstGeom prst="rect">
            <a:avLst/>
          </a:prstGeom>
        </p:spPr>
        <p:txBody>
          <a:bodyPr/>
          <a:lstStyle/>
          <a:p>
            <a:pPr/>
            <a:r>
              <a:t>Slide Title</a:t>
            </a:r>
          </a:p>
        </p:txBody>
      </p:sp>
      <p:sp>
        <p:nvSpPr>
          <p:cNvPr id="80" name="Body Level One…"/>
          <p:cNvSpPr txBox="1"/>
          <p:nvPr>
            <p:ph type="body" sz="quarter" idx="1" hasCustomPrompt="1"/>
          </p:nvPr>
        </p:nvSpPr>
        <p:spPr>
          <a:xfrm>
            <a:off x="1206500" y="2245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89" name="Body Level One…"/>
          <p:cNvSpPr txBox="1"/>
          <p:nvPr>
            <p:ph type="body" sz="quarter" idx="1" hasCustomPrompt="1"/>
          </p:nvPr>
        </p:nvSpPr>
        <p:spPr>
          <a:xfrm>
            <a:off x="1206500" y="2245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Agenda Subtitle</a:t>
            </a:r>
          </a:p>
          <a:p>
            <a:pPr lvl="1"/>
            <a:r>
              <a:t/>
            </a:r>
          </a:p>
          <a:p>
            <a:pPr lvl="2"/>
            <a:r>
              <a:t/>
            </a:r>
          </a:p>
          <a:p>
            <a:pPr lvl="3"/>
            <a:r>
              <a:t/>
            </a:r>
          </a:p>
          <a:p>
            <a:pPr lvl="4"/>
            <a:r>
              <a:t/>
            </a:r>
          </a:p>
        </p:txBody>
      </p:sp>
      <p:sp>
        <p:nvSpPr>
          <p:cNvPr id="90" name="Body Level One…"/>
          <p:cNvSpPr txBox="1"/>
          <p:nvPr>
            <p:ph type="body" idx="21" hasCustomPrompt="1"/>
          </p:nvPr>
        </p:nvSpPr>
        <p:spPr>
          <a:prstGeom prst="rect">
            <a:avLst/>
          </a:prstGeom>
        </p:spPr>
        <p:txBody>
          <a:bodyPr numCol="1" spcCol="38100"/>
          <a:lstStyle>
            <a:lvl1pPr marL="0" indent="0" defTabSz="825500">
              <a:lnSpc>
                <a:spcPct val="100000"/>
              </a:lnSpc>
              <a:spcBef>
                <a:spcPts val="1800"/>
              </a:spcBef>
              <a:buSzTx/>
              <a:buNone/>
              <a:defRPr spc="-99" sz="5500"/>
            </a:lvl1pPr>
          </a:lstStyle>
          <a:p>
            <a:pPr/>
            <a:r>
              <a:t>Agenda Topics</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Body Level One…"/>
          <p:cNvSpPr txBox="1"/>
          <p:nvPr>
            <p:ph type="body" idx="1" hasCustomPrompt="1"/>
          </p:nvPr>
        </p:nvSpPr>
        <p:spPr>
          <a:xfrm>
            <a:off x="1206500" y="4248503"/>
            <a:ext cx="21971000" cy="82560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1098550">
            <a:normAutofit fontScale="100000" lnSpcReduction="0"/>
          </a:bodyPr>
          <a:lstStyle/>
          <a:p>
            <a:pPr/>
            <a:r>
              <a:t>Slide bullet text</a:t>
            </a:r>
          </a:p>
          <a:p>
            <a:pPr lvl="1"/>
            <a:r>
              <a:t/>
            </a:r>
          </a:p>
          <a:p>
            <a:pPr lvl="2"/>
            <a:r>
              <a:t/>
            </a:r>
          </a:p>
          <a:p>
            <a:pPr lvl="3"/>
            <a:r>
              <a:t/>
            </a:r>
          </a:p>
          <a:p>
            <a:pPr lvl="4"/>
            <a:r>
              <a:t/>
            </a:r>
          </a:p>
        </p:txBody>
      </p:sp>
      <p:sp>
        <p:nvSpPr>
          <p:cNvPr id="3" name="Title Text"/>
          <p:cNvSpPr txBox="1"/>
          <p:nvPr>
            <p:ph type="title"/>
          </p:nvPr>
        </p:nvSpPr>
        <p:spPr>
          <a:xfrm>
            <a:off x="3653366" y="2743200"/>
            <a:ext cx="19507201" cy="150530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1pPr>
      <a:lvl2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2pPr>
      <a:lvl3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3pPr>
      <a:lvl4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4pPr>
      <a:lvl5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5pPr>
      <a:lvl6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6pPr>
      <a:lvl7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7pPr>
      <a:lvl8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8pPr>
      <a:lvl9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j-lt"/>
          <a:ea typeface="+mj-ea"/>
          <a:cs typeface="+mj-cs"/>
          <a:sym typeface="Helvetica Neue"/>
        </a:defRPr>
      </a:lvl9pPr>
    </p:titleStyle>
    <p:bodyStyle>
      <a:lvl1pPr marL="609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1pPr>
      <a:lvl2pPr marL="1219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2pPr>
      <a:lvl3pPr marL="1828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3pPr>
      <a:lvl4pPr marL="2438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4pPr>
      <a:lvl5pPr marL="30480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5pPr>
      <a:lvl6pPr marL="3657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6pPr>
      <a:lvl7pPr marL="4267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7pPr>
      <a:lvl8pPr marL="4876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8pPr>
      <a:lvl9pPr marL="5486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hyperlink" Target="https://forms.office.com/Pages/ResponsePage.aspx?id=6fbxllcQF0GsKIDN_ob4wy4AdhV04YtOnxNXoi82ciFUN00yS0lJSTgzOVNaUzI1TVpYRkZGN1RUQSQlQCN0PWcu" TargetMode="External"/><Relationship Id="rId3" Type="http://schemas.openxmlformats.org/officeDocument/2006/relationships/image" Target="../media/image1.jpeg"/><Relationship Id="rId4"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2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2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5.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hyperlink" Target="https://www.pcosdietsupport.com/how-long-does-it-take-to-be-diagnosed-with-pcos/"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2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5.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2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3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3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1.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jpeg"/><Relationship Id="rId3" Type="http://schemas.openxmlformats.org/officeDocument/2006/relationships/image" Target="../media/image6.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png"/></Relationships>

</file>

<file path=ppt/slides/_rels/slide4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4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4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4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4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4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4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4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forms.office.com/Pages/ResponsePage.aspx?id=6fbxllcQF0GsKIDN_ob4wy4AdhV04YtOnxNXoi82ciFUN00yS0lJSTgzOVNaUzI1TVpYRkZGN1RUQSQlQCN0PWcu" TargetMode="External"/><Relationship Id="rId3" Type="http://schemas.openxmlformats.org/officeDocument/2006/relationships/hyperlink" Target="mailto:consultation.modernisingsupport@DWP.GOV.UK" TargetMode="External"/><Relationship Id="rId4" Type="http://schemas.openxmlformats.org/officeDocument/2006/relationships/image" Target="../media/image1.jpeg"/><Relationship Id="rId5" Type="http://schemas.openxmlformats.org/officeDocument/2006/relationships/image" Target="../media/image2.png"/></Relationships>

</file>

<file path=ppt/slides/_rels/slide5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5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2.png"/></Relationships>

</file>

<file path=ppt/slides/_rels/slide6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6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6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png"/></Relationships>

</file>

<file path=ppt/slides/_rels/slide6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6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5.png"/></Relationships>

</file>

<file path=ppt/slides/_rels/slide6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6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7.png"/></Relationships>

</file>

<file path=ppt/slides/_rels/slide6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6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7.png"/></Relationships>

</file>

<file path=ppt/slides/_rels/slide6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hyperlink" Target="mailto:consultation.modernisingsupport@DWP.GOV.UK" TargetMode="External"/><Relationship Id="rId3" Type="http://schemas.openxmlformats.org/officeDocument/2006/relationships/image" Target="../media/image1.jpeg"/><Relationship Id="rId4" Type="http://schemas.openxmlformats.org/officeDocument/2006/relationships/image" Target="../media/image3.png"/></Relationships>

</file>

<file path=ppt/slides/_rels/slide7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7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7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7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7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7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7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7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7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7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jpeg"/></Relationships>

</file>

<file path=ppt/slides/_rels/slide8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8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8.png"/><Relationship Id="rId4" Type="http://schemas.openxmlformats.org/officeDocument/2006/relationships/hyperlink" Target="https://forms.office.com/Pages/ResponsePage.aspx?id=6fbxllcQF0GsKIDN_ob4wy4AdhV04YtOnxNXoi82ciFUN00yS0lJSTgzOVNaUzI1TVpYRkZGN1RUQSQlQCN0PWcu" TargetMode="External"/><Relationship Id="rId5" Type="http://schemas.openxmlformats.org/officeDocument/2006/relationships/hyperlink" Target="mailto:consultation.modernisingsupport@DWP.GOV.UK" TargetMode="External"/></Relationships>

</file>

<file path=ppt/slides/_rels/slide8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9.png"/></Relationships>

</file>

<file path=ppt/slides/_rels/slide83.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Welcome… we will start soon"/>
          <p:cNvSpPr txBox="1"/>
          <p:nvPr>
            <p:ph type="title"/>
          </p:nvPr>
        </p:nvSpPr>
        <p:spPr>
          <a:xfrm>
            <a:off x="2009526" y="10696482"/>
            <a:ext cx="21896186" cy="2634209"/>
          </a:xfrm>
          <a:prstGeom prst="rect">
            <a:avLst/>
          </a:prstGeom>
        </p:spPr>
        <p:txBody>
          <a:bodyPr/>
          <a:lstStyle>
            <a:lvl1pPr algn="ctr">
              <a:defRPr spc="-300"/>
            </a:lvl1pPr>
          </a:lstStyle>
          <a:p>
            <a:pPr/>
            <a:r>
              <a:t>Welcome… we will start soon</a:t>
            </a:r>
          </a:p>
        </p:txBody>
      </p:sp>
      <p:pic>
        <p:nvPicPr>
          <p:cNvPr id="170"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171" name="GMCDP_illustrations GREEN SOLID_BSL hello.png" descr="GMCDP_illustrations GREEN SOLID_BSL hello.png"/>
          <p:cNvPicPr>
            <a:picLocks noChangeAspect="1"/>
          </p:cNvPicPr>
          <p:nvPr/>
        </p:nvPicPr>
        <p:blipFill>
          <a:blip r:embed="rId3">
            <a:extLst/>
          </a:blip>
          <a:stretch>
            <a:fillRect/>
          </a:stretch>
        </p:blipFill>
        <p:spPr>
          <a:xfrm>
            <a:off x="9408607" y="3114157"/>
            <a:ext cx="7098022" cy="7098023"/>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8" name="Back soon…"/>
          <p:cNvSpPr txBox="1"/>
          <p:nvPr>
            <p:ph type="title"/>
          </p:nvPr>
        </p:nvSpPr>
        <p:spPr>
          <a:xfrm>
            <a:off x="1206496" y="3885026"/>
            <a:ext cx="21971008" cy="4648202"/>
          </a:xfrm>
          <a:prstGeom prst="rect">
            <a:avLst/>
          </a:prstGeom>
        </p:spPr>
        <p:txBody>
          <a:bodyPr/>
          <a:lstStyle/>
          <a:p>
            <a:pPr algn="ctr">
              <a:defRPr spc="-300"/>
            </a:pPr>
            <a:r>
              <a:t>Detailed Response options for </a:t>
            </a:r>
            <a:r>
              <a:rPr u="sng">
                <a:solidFill>
                  <a:srgbClr val="0096FF"/>
                </a:solidFill>
                <a:uFill>
                  <a:solidFill>
                    <a:srgbClr val="0000FF"/>
                  </a:solidFill>
                </a:uFill>
                <a:hlinkClick r:id="rId2" invalidUrl="" action="" tgtFrame="" tooltip="" history="1" highlightClick="0" endSnd="0"/>
              </a:rPr>
              <a:t>this online form</a:t>
            </a:r>
          </a:p>
        </p:txBody>
      </p:sp>
      <p:pic>
        <p:nvPicPr>
          <p:cNvPr id="209" name="GMCDP logo white no box.jpg" descr="GMCDP logo white no box.jpg"/>
          <p:cNvPicPr>
            <a:picLocks noChangeAspect="1"/>
          </p:cNvPicPr>
          <p:nvPr/>
        </p:nvPicPr>
        <p:blipFill>
          <a:blip r:embed="rId3">
            <a:extLst/>
          </a:blip>
          <a:stretch>
            <a:fillRect/>
          </a:stretch>
        </p:blipFill>
        <p:spPr>
          <a:xfrm>
            <a:off x="297186" y="348435"/>
            <a:ext cx="5095305" cy="2634209"/>
          </a:xfrm>
          <a:prstGeom prst="rect">
            <a:avLst/>
          </a:prstGeom>
          <a:ln w="12700">
            <a:miter lim="400000"/>
          </a:ln>
        </p:spPr>
      </p:pic>
      <p:pic>
        <p:nvPicPr>
          <p:cNvPr id="210" name="GMCDP_illustrations GREEN SOLID_links networks.png" descr="GMCDP_illustrations GREEN SOLID_links networks.png"/>
          <p:cNvPicPr>
            <a:picLocks noChangeAspect="1"/>
          </p:cNvPicPr>
          <p:nvPr/>
        </p:nvPicPr>
        <p:blipFill>
          <a:blip r:embed="rId4">
            <a:extLst/>
          </a:blip>
          <a:srcRect l="46" t="0" r="46" b="0"/>
          <a:stretch>
            <a:fillRect/>
          </a:stretch>
        </p:blipFill>
        <p:spPr>
          <a:xfrm>
            <a:off x="10483830" y="8511354"/>
            <a:ext cx="3416338" cy="3417920"/>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Structure of this meeting"/>
          <p:cNvSpPr txBox="1"/>
          <p:nvPr>
            <p:ph type="title"/>
          </p:nvPr>
        </p:nvSpPr>
        <p:spPr>
          <a:xfrm>
            <a:off x="5744939" y="952500"/>
            <a:ext cx="17432562" cy="1433164"/>
          </a:xfrm>
          <a:prstGeom prst="rect">
            <a:avLst/>
          </a:prstGeom>
        </p:spPr>
        <p:txBody>
          <a:bodyPr/>
          <a:lstStyle>
            <a:lvl1pPr>
              <a:defRPr spc="-200"/>
            </a:lvl1pPr>
          </a:lstStyle>
          <a:p>
            <a:pPr/>
            <a:r>
              <a:t>Structure of this meeting</a:t>
            </a:r>
          </a:p>
        </p:txBody>
      </p:sp>
      <p:sp>
        <p:nvSpPr>
          <p:cNvPr id="213" name="Forewords…"/>
          <p:cNvSpPr txBox="1"/>
          <p:nvPr/>
        </p:nvSpPr>
        <p:spPr>
          <a:xfrm>
            <a:off x="5744940" y="2371644"/>
            <a:ext cx="16498679" cy="97007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150000"/>
              </a:lnSpc>
              <a:spcBef>
                <a:spcPts val="600"/>
              </a:spcBef>
              <a:defRPr sz="4000">
                <a:solidFill>
                  <a:srgbClr val="FFFFFF"/>
                </a:solidFill>
              </a:defRPr>
            </a:pPr>
            <a:r>
              <a:t>Forewords</a:t>
            </a:r>
          </a:p>
          <a:p>
            <a:pPr algn="l">
              <a:lnSpc>
                <a:spcPct val="150000"/>
              </a:lnSpc>
              <a:spcBef>
                <a:spcPts val="600"/>
              </a:spcBef>
              <a:defRPr sz="4000">
                <a:solidFill>
                  <a:srgbClr val="FFFFFF"/>
                </a:solidFill>
              </a:defRPr>
            </a:pPr>
            <a:r>
              <a:t>Chapter 1 – PIP – Overview and assessment reform Q1-8</a:t>
            </a:r>
          </a:p>
          <a:p>
            <a:pPr algn="l">
              <a:lnSpc>
                <a:spcPct val="150000"/>
              </a:lnSpc>
              <a:spcBef>
                <a:spcPts val="600"/>
              </a:spcBef>
              <a:defRPr sz="4000">
                <a:solidFill>
                  <a:srgbClr val="FFFFFF"/>
                </a:solidFill>
              </a:defRPr>
            </a:pPr>
            <a:r>
              <a:t>Chapter 2 – PIP – Eligibility reform Q9-17</a:t>
            </a:r>
          </a:p>
          <a:p>
            <a:pPr algn="l">
              <a:lnSpc>
                <a:spcPct val="150000"/>
              </a:lnSpc>
              <a:spcBef>
                <a:spcPts val="600"/>
              </a:spcBef>
              <a:defRPr sz="4000">
                <a:solidFill>
                  <a:srgbClr val="FFFFFF"/>
                </a:solidFill>
              </a:defRPr>
            </a:pPr>
            <a:r>
              <a:t>Chapter 3 – PIP – What do we provide support for? Q18-27</a:t>
            </a:r>
          </a:p>
          <a:p>
            <a:pPr algn="l">
              <a:lnSpc>
                <a:spcPct val="150000"/>
              </a:lnSpc>
              <a:spcBef>
                <a:spcPts val="600"/>
              </a:spcBef>
              <a:defRPr sz="4000">
                <a:solidFill>
                  <a:srgbClr val="FFFFFF"/>
                </a:solidFill>
              </a:defRPr>
            </a:pPr>
            <a:r>
              <a:t>Chapter 4 – PIP – Aligning support Q28-38</a:t>
            </a:r>
          </a:p>
          <a:p>
            <a:pPr algn="l">
              <a:lnSpc>
                <a:spcPct val="150000"/>
              </a:lnSpc>
              <a:spcBef>
                <a:spcPts val="600"/>
              </a:spcBef>
              <a:defRPr sz="4000">
                <a:solidFill>
                  <a:srgbClr val="FFFFFF"/>
                </a:solidFill>
              </a:defRPr>
            </a:pPr>
            <a:r>
              <a:t>Q39</a:t>
            </a:r>
          </a:p>
          <a:p>
            <a:pPr algn="l">
              <a:lnSpc>
                <a:spcPct val="150000"/>
              </a:lnSpc>
              <a:spcBef>
                <a:spcPts val="1800"/>
              </a:spcBef>
              <a:defRPr sz="4000">
                <a:solidFill>
                  <a:srgbClr val="FFFFFF"/>
                </a:solidFill>
              </a:defRPr>
            </a:pPr>
            <a:r>
              <a:t>Credits: </a:t>
            </a:r>
          </a:p>
          <a:p>
            <a:pPr lvl="2" marL="1163052" indent="-401052" algn="l">
              <a:lnSpc>
                <a:spcPct val="150000"/>
              </a:lnSpc>
              <a:spcBef>
                <a:spcPts val="600"/>
              </a:spcBef>
              <a:buSzPct val="100000"/>
              <a:buChar char="•"/>
              <a:defRPr sz="4000">
                <a:solidFill>
                  <a:srgbClr val="FFFFFF"/>
                </a:solidFill>
              </a:defRPr>
            </a:pPr>
            <a:r>
              <a:rPr>
                <a:solidFill>
                  <a:schemeClr val="accent2">
                    <a:satOff val="-45851"/>
                    <a:lumOff val="33039"/>
                  </a:schemeClr>
                </a:solidFill>
              </a:rPr>
              <a:t>Benefits and Work consultation responses included</a:t>
            </a:r>
            <a:endParaRPr>
              <a:solidFill>
                <a:schemeClr val="accent2">
                  <a:satOff val="-45851"/>
                  <a:lumOff val="33039"/>
                </a:schemeClr>
              </a:solidFill>
            </a:endParaRPr>
          </a:p>
          <a:p>
            <a:pPr lvl="2" marL="1163052" indent="-401052" algn="l">
              <a:lnSpc>
                <a:spcPct val="150000"/>
              </a:lnSpc>
              <a:spcBef>
                <a:spcPts val="600"/>
              </a:spcBef>
              <a:buSzPct val="100000"/>
              <a:buChar char="•"/>
              <a:defRPr sz="4000">
                <a:solidFill>
                  <a:srgbClr val="FF40FF"/>
                </a:solidFill>
              </a:defRPr>
            </a:pPr>
            <a:r>
              <a:t>DPO Forum</a:t>
            </a:r>
          </a:p>
          <a:p>
            <a:pPr lvl="2" marL="1163052" indent="-401052" algn="l">
              <a:lnSpc>
                <a:spcPct val="150000"/>
              </a:lnSpc>
              <a:spcBef>
                <a:spcPts val="600"/>
              </a:spcBef>
              <a:buSzPct val="100000"/>
              <a:buChar char="•"/>
              <a:defRPr sz="4000">
                <a:solidFill>
                  <a:srgbClr val="009051"/>
                </a:solidFill>
              </a:defRPr>
            </a:pPr>
            <a:r>
              <a:t>GMCDP Members</a:t>
            </a:r>
          </a:p>
        </p:txBody>
      </p:sp>
      <p:pic>
        <p:nvPicPr>
          <p:cNvPr id="214"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Ministerial foreword -…"/>
          <p:cNvSpPr txBox="1"/>
          <p:nvPr>
            <p:ph type="title"/>
          </p:nvPr>
        </p:nvSpPr>
        <p:spPr>
          <a:xfrm>
            <a:off x="5784224" y="430663"/>
            <a:ext cx="18353838" cy="2634209"/>
          </a:xfrm>
          <a:prstGeom prst="rect">
            <a:avLst/>
          </a:prstGeom>
        </p:spPr>
        <p:txBody>
          <a:bodyPr/>
          <a:lstStyle/>
          <a:p>
            <a:pPr defTabSz="1779987">
              <a:defRPr spc="-200" sz="6200"/>
            </a:pPr>
            <a:r>
              <a:t>Ministerial foreword -  </a:t>
            </a:r>
            <a:endParaRPr spc="-124"/>
          </a:p>
          <a:p>
            <a:pPr defTabSz="1779987">
              <a:defRPr spc="-200" sz="6200"/>
            </a:pPr>
            <a:r>
              <a:t>Mel Stride,  Secretary of State for Work and Pensions</a:t>
            </a:r>
          </a:p>
        </p:txBody>
      </p:sp>
      <p:pic>
        <p:nvPicPr>
          <p:cNvPr id="217"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18" name="“In 2023 we published a landmark White Paper announcing significant reforms… And we are reforming the Work Capability Assessment to better reflect the modern world of work, with the Office for Budget Responsibility (OBR) confirming that this will reduce "/>
          <p:cNvSpPr txBox="1"/>
          <p:nvPr/>
        </p:nvSpPr>
        <p:spPr>
          <a:xfrm>
            <a:off x="360985" y="4160408"/>
            <a:ext cx="23923968" cy="915040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859170" indent="-477316" algn="l" defTabSz="1527375">
              <a:lnSpc>
                <a:spcPct val="116999"/>
              </a:lnSpc>
              <a:spcBef>
                <a:spcPts val="1800"/>
              </a:spcBef>
              <a:buSzPct val="123000"/>
              <a:buChar char="•"/>
              <a:defRPr sz="3741">
                <a:solidFill>
                  <a:srgbClr val="FFFFFF"/>
                </a:solidFill>
              </a:defRPr>
            </a:pPr>
            <a:r>
              <a:t>“… we are reforming the Work Capability Assessment to better reflect the modern world of work, with the Office for Budget Responsibility (OBR) confirming that this will reduce the number of people assessed as not needing to prepare for work by 424,000 by 28/29.”</a:t>
            </a:r>
          </a:p>
          <a:p>
            <a:pPr lvl="1" indent="198881" algn="l" defTabSz="1527375">
              <a:lnSpc>
                <a:spcPct val="116999"/>
              </a:lnSpc>
              <a:spcBef>
                <a:spcPts val="1800"/>
              </a:spcBef>
              <a:defRPr sz="3741">
                <a:solidFill>
                  <a:srgbClr val="FFFFFF"/>
                </a:solidFill>
              </a:defRPr>
            </a:pPr>
            <a:r>
              <a:t>Note: Intention is to reduce costs of benefits in general by reducing the number of people eligible.</a:t>
            </a:r>
          </a:p>
          <a:p>
            <a:pPr lvl="1" marL="859170" indent="-477316" algn="l" defTabSz="1527375">
              <a:lnSpc>
                <a:spcPct val="116999"/>
              </a:lnSpc>
              <a:spcBef>
                <a:spcPts val="1800"/>
              </a:spcBef>
              <a:buSzPct val="123000"/>
              <a:buChar char="•"/>
              <a:defRPr sz="3741">
                <a:solidFill>
                  <a:srgbClr val="FFFFFF"/>
                </a:solidFill>
              </a:defRPr>
            </a:pPr>
            <a:r>
              <a:t>“It is not clear at present that the very large scale of government expenditure on PIP translates into support targeted where disabled people and people with health conditions need it most; nor that it is providing value to the [taxpayer]”</a:t>
            </a:r>
          </a:p>
          <a:p>
            <a:pPr lvl="1" indent="198881" algn="l" defTabSz="1527375">
              <a:lnSpc>
                <a:spcPct val="116999"/>
              </a:lnSpc>
              <a:spcBef>
                <a:spcPts val="1800"/>
              </a:spcBef>
              <a:defRPr sz="3741">
                <a:solidFill>
                  <a:srgbClr val="FFFFFF"/>
                </a:solidFill>
              </a:defRPr>
            </a:pPr>
            <a:r>
              <a:t>Assumption: disabled people are not taxpayers (we are!); PIP is unfair to taxpayers </a:t>
            </a:r>
            <a:r>
              <a:t>(links to public opinion)</a:t>
            </a:r>
          </a:p>
          <a:p>
            <a:pPr lvl="1" marL="706554" indent="-375084" algn="l" defTabSz="1527375">
              <a:lnSpc>
                <a:spcPct val="116999"/>
              </a:lnSpc>
              <a:spcBef>
                <a:spcPts val="1800"/>
              </a:spcBef>
              <a:buSzPct val="100000"/>
              <a:buChar char="•"/>
              <a:defRPr sz="3741">
                <a:solidFill>
                  <a:srgbClr val="FFFFFF"/>
                </a:solidFill>
              </a:defRPr>
            </a:pPr>
            <a:r>
              <a:t>“I am determined to find ways of making the system work better for those with the most severe disabilities and health conditions, including through improved models of assessment, treatment and support as this consultation sets out.” </a:t>
            </a:r>
          </a:p>
          <a:p>
            <a:pPr lvl="1" indent="198881" algn="l" defTabSz="1527375">
              <a:lnSpc>
                <a:spcPct val="116999"/>
              </a:lnSpc>
              <a:spcBef>
                <a:spcPts val="1800"/>
              </a:spcBef>
              <a:defRPr sz="3741">
                <a:solidFill>
                  <a:srgbClr val="FFFFFF"/>
                </a:solidFill>
              </a:defRPr>
            </a:pPr>
            <a:r>
              <a:t>TRANSLATION: I will set out a list of ‘severe disabilities’ and only these people will qualify.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18">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218">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218">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218">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218">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0" presetID="1" grpId="1" fill="hold">
                                  <p:stCondLst>
                                    <p:cond delay="0"/>
                                  </p:stCondLst>
                                  <p:iterate type="el" backwards="0">
                                    <p:tmAbs val="0"/>
                                  </p:iterate>
                                  <p:childTnLst>
                                    <p:set>
                                      <p:cBhvr>
                                        <p:cTn id="27" fill="hold"/>
                                        <p:tgtEl>
                                          <p:spTgt spid="218">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8" grpId="1"/>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220" name="Executive Summary"/>
          <p:cNvSpPr txBox="1"/>
          <p:nvPr>
            <p:ph type="title"/>
          </p:nvPr>
        </p:nvSpPr>
        <p:spPr>
          <a:xfrm>
            <a:off x="5784224" y="430663"/>
            <a:ext cx="18353838" cy="2634209"/>
          </a:xfrm>
          <a:prstGeom prst="rect">
            <a:avLst/>
          </a:prstGeom>
        </p:spPr>
        <p:txBody>
          <a:bodyPr/>
          <a:lstStyle>
            <a:lvl1pPr>
              <a:defRPr spc="-200"/>
            </a:lvl1pPr>
          </a:lstStyle>
          <a:p>
            <a:pPr/>
            <a:r>
              <a:t>Executive Summary</a:t>
            </a:r>
          </a:p>
        </p:txBody>
      </p:sp>
      <p:pic>
        <p:nvPicPr>
          <p:cNvPr id="221"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22" name="“our current disability benefit system for adults of working age is not providing support in the way that was intended.”…"/>
          <p:cNvSpPr txBox="1"/>
          <p:nvPr/>
        </p:nvSpPr>
        <p:spPr>
          <a:xfrm>
            <a:off x="360985" y="3343577"/>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1158727" indent="-643736" algn="l" defTabSz="2059908">
              <a:lnSpc>
                <a:spcPct val="130000"/>
              </a:lnSpc>
              <a:spcBef>
                <a:spcPts val="1900"/>
              </a:spcBef>
              <a:buSzPct val="123000"/>
              <a:buChar char="•"/>
              <a:defRPr sz="3743">
                <a:solidFill>
                  <a:srgbClr val="FFFFFF"/>
                </a:solidFill>
              </a:defRPr>
            </a:pPr>
            <a:r>
              <a:t>“our current disability benefit system for adults of working age is not providing support in the way that was intended.”</a:t>
            </a:r>
          </a:p>
          <a:p>
            <a:pPr lvl="1" marL="1158727" indent="-643736" algn="l" defTabSz="2059908">
              <a:lnSpc>
                <a:spcPct val="130000"/>
              </a:lnSpc>
              <a:spcBef>
                <a:spcPts val="1900"/>
              </a:spcBef>
              <a:buSzPct val="123000"/>
              <a:buChar char="•"/>
              <a:defRPr sz="3743">
                <a:solidFill>
                  <a:srgbClr val="FFFFFF"/>
                </a:solidFill>
              </a:defRPr>
            </a:pPr>
            <a:r>
              <a:t>“Costs have risen in line with this. Over the coming 5 years, PIP spending is expected to grow by 63% (£21.6bn to £35.3bn, 23/24 to 28/29). Each month there are now 33,000 people joining the benefit, around double the rate before the pandemic.” </a:t>
            </a:r>
          </a:p>
          <a:p>
            <a:pPr lvl="1" marL="1158727" indent="-643736" algn="l" defTabSz="2059908">
              <a:lnSpc>
                <a:spcPct val="130000"/>
              </a:lnSpc>
              <a:spcBef>
                <a:spcPts val="1900"/>
              </a:spcBef>
              <a:buSzPct val="123000"/>
              <a:buChar char="•"/>
              <a:defRPr sz="3743">
                <a:solidFill>
                  <a:srgbClr val="FFFFFF"/>
                </a:solidFill>
              </a:defRPr>
            </a:pPr>
            <a:r>
              <a:t>“PIP was designed as a contribution towards the extra costs faced by people with health conditions and disabilities to enable independent living. Some claimants will have considerable extra costs related to their disability; and others will have minimal costs. This Green Paper looks at whether there are ways we can improve how we support people, in a way that it is also fairer to the taxpayer than the current system.”</a:t>
            </a:r>
          </a:p>
          <a:p>
            <a:pPr lvl="1" indent="219455" algn="l" defTabSz="2059908">
              <a:lnSpc>
                <a:spcPct val="130000"/>
              </a:lnSpc>
              <a:spcBef>
                <a:spcPts val="1900"/>
              </a:spcBef>
              <a:defRPr sz="3743">
                <a:solidFill>
                  <a:srgbClr val="FFFFFF"/>
                </a:solidFill>
              </a:defRPr>
            </a:pPr>
            <a:r>
              <a:t>ASSUMPTION: PIP is unfair to the taxpayer</a:t>
            </a:r>
          </a:p>
          <a:p>
            <a:pPr lvl="1" indent="219455" algn="l" defTabSz="2059908">
              <a:lnSpc>
                <a:spcPct val="130000"/>
              </a:lnSpc>
              <a:spcBef>
                <a:spcPts val="1900"/>
              </a:spcBef>
              <a:defRPr sz="3743">
                <a:solidFill>
                  <a:srgbClr val="FFFFFF"/>
                </a:solidFill>
              </a:defRPr>
            </a:pPr>
            <a:r>
              <a:t>TRANSLATION: we think too many people are receiving PIP (due to challenges in court) and it is costing too much money.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22">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222">
                                            <p:txEl>
                                              <p:pRg st="1" end="1"/>
                                            </p:txEl>
                                          </p:spTgt>
                                        </p:tgtEl>
                                        <p:attrNameLst>
                                          <p:attrName>style.visibility</p:attrName>
                                        </p:attrNameLst>
                                      </p:cBhvr>
                                      <p:to>
                                        <p:strVal val="visible"/>
                                      </p:to>
                                    </p:set>
                                  </p:childTnLst>
                                </p:cTn>
                              </p:par>
                            </p:childTnLst>
                          </p:cTn>
                        </p:par>
                        <p:par>
                          <p:cTn id="12" fill="hold">
                            <p:stCondLst>
                              <p:cond delay="0"/>
                            </p:stCondLst>
                            <p:childTnLst>
                              <p:par>
                                <p:cTn id="13" presetClass="entr" nodeType="afterEffect" presetSubtype="0" presetID="1" grpId="1" fill="hold">
                                  <p:stCondLst>
                                    <p:cond delay="0"/>
                                  </p:stCondLst>
                                  <p:iterate type="el" backwards="0">
                                    <p:tmAbs val="0"/>
                                  </p:iterate>
                                  <p:childTnLst>
                                    <p:set>
                                      <p:cBhvr>
                                        <p:cTn id="14" fill="hold"/>
                                        <p:tgtEl>
                                          <p:spTgt spid="222">
                                            <p:txEl>
                                              <p:pRg st="2" end="2"/>
                                            </p:txEl>
                                          </p:spTgt>
                                        </p:tgtEl>
                                        <p:attrNameLst>
                                          <p:attrName>style.visibility</p:attrName>
                                        </p:attrNameLst>
                                      </p:cBhvr>
                                      <p:to>
                                        <p:strVal val="visible"/>
                                      </p:to>
                                    </p:set>
                                  </p:childTnLst>
                                </p:cTn>
                              </p:par>
                            </p:childTnLst>
                          </p:cTn>
                        </p:par>
                        <p:par>
                          <p:cTn id="15" fill="hold">
                            <p:stCondLst>
                              <p:cond delay="0"/>
                            </p:stCondLst>
                            <p:childTnLst>
                              <p:par>
                                <p:cTn id="16" presetClass="entr" nodeType="afterEffect" presetSubtype="0" presetID="1" grpId="1" fill="hold">
                                  <p:stCondLst>
                                    <p:cond delay="0"/>
                                  </p:stCondLst>
                                  <p:iterate type="el" backwards="0">
                                    <p:tmAbs val="0"/>
                                  </p:iterate>
                                  <p:childTnLst>
                                    <p:set>
                                      <p:cBhvr>
                                        <p:cTn id="17" fill="hold"/>
                                        <p:tgtEl>
                                          <p:spTgt spid="222">
                                            <p:txEl>
                                              <p:pRg st="3" end="3"/>
                                            </p:txEl>
                                          </p:spTgt>
                                        </p:tgtEl>
                                        <p:attrNameLst>
                                          <p:attrName>style.visibility</p:attrName>
                                        </p:attrNameLst>
                                      </p:cBhvr>
                                      <p:to>
                                        <p:strVal val="visible"/>
                                      </p:to>
                                    </p:set>
                                  </p:childTnLst>
                                </p:cTn>
                              </p:par>
                            </p:childTnLst>
                          </p:cTn>
                        </p:par>
                        <p:par>
                          <p:cTn id="18" fill="hold">
                            <p:stCondLst>
                              <p:cond delay="0"/>
                            </p:stCondLst>
                            <p:childTnLst>
                              <p:par>
                                <p:cTn id="19" presetClass="entr" nodeType="afterEffect" presetSubtype="0" presetID="1" grpId="1" fill="hold">
                                  <p:stCondLst>
                                    <p:cond delay="0"/>
                                  </p:stCondLst>
                                  <p:iterate type="el" backwards="0">
                                    <p:tmAbs val="0"/>
                                  </p:iterate>
                                  <p:childTnLst>
                                    <p:set>
                                      <p:cBhvr>
                                        <p:cTn id="20" fill="hold"/>
                                        <p:tgtEl>
                                          <p:spTgt spid="222">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2" grpId="1"/>
    </p:bldLst>
  </p:timing>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224" name="Executive Summary"/>
          <p:cNvSpPr txBox="1"/>
          <p:nvPr>
            <p:ph type="title"/>
          </p:nvPr>
        </p:nvSpPr>
        <p:spPr>
          <a:xfrm>
            <a:off x="5784224" y="430663"/>
            <a:ext cx="18353838" cy="2634209"/>
          </a:xfrm>
          <a:prstGeom prst="rect">
            <a:avLst/>
          </a:prstGeom>
        </p:spPr>
        <p:txBody>
          <a:bodyPr/>
          <a:lstStyle>
            <a:lvl1pPr>
              <a:defRPr spc="-200"/>
            </a:lvl1pPr>
          </a:lstStyle>
          <a:p>
            <a:pPr/>
            <a:r>
              <a:t>Executive Summary</a:t>
            </a:r>
          </a:p>
        </p:txBody>
      </p:sp>
      <p:pic>
        <p:nvPicPr>
          <p:cNvPr id="22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26" name="There are now 2.6 million people of working age in receipt of PIP and DLA.…"/>
          <p:cNvSpPr txBox="1"/>
          <p:nvPr/>
        </p:nvSpPr>
        <p:spPr>
          <a:xfrm>
            <a:off x="302044" y="3308490"/>
            <a:ext cx="23500092" cy="943465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1" marL="905255" indent="-502919" algn="l" defTabSz="1609303">
              <a:lnSpc>
                <a:spcPct val="116999"/>
              </a:lnSpc>
              <a:spcBef>
                <a:spcPts val="2000"/>
              </a:spcBef>
              <a:buSzPct val="123000"/>
              <a:buChar char="•"/>
              <a:defRPr sz="3900">
                <a:solidFill>
                  <a:srgbClr val="FFFFFF"/>
                </a:solidFill>
              </a:defRPr>
            </a:pPr>
            <a:r>
              <a:t>There are now 2.6 million people of working age in receipt of PIP and DLA.</a:t>
            </a:r>
          </a:p>
          <a:p>
            <a:pPr lvl="1" marL="905255" indent="-502919" algn="l" defTabSz="1609303">
              <a:lnSpc>
                <a:spcPct val="116999"/>
              </a:lnSpc>
              <a:spcBef>
                <a:spcPts val="2000"/>
              </a:spcBef>
              <a:buSzPct val="123000"/>
              <a:buChar char="•"/>
              <a:defRPr sz="3900">
                <a:solidFill>
                  <a:srgbClr val="FFFFFF"/>
                </a:solidFill>
              </a:defRPr>
            </a:pPr>
            <a:r>
              <a:t>Nearly a quarter of adults of working age in the UK (8 million people in England and Wales) say they are disabled, up from 16% when PIP was first introduced. </a:t>
            </a:r>
          </a:p>
          <a:p>
            <a:pPr lvl="1" marL="905255" indent="-502919" algn="l" defTabSz="1609303">
              <a:lnSpc>
                <a:spcPct val="116999"/>
              </a:lnSpc>
              <a:spcBef>
                <a:spcPts val="2000"/>
              </a:spcBef>
              <a:buSzPct val="123000"/>
              <a:buChar char="•"/>
              <a:defRPr sz="3900">
                <a:solidFill>
                  <a:srgbClr val="FFFFFF"/>
                </a:solidFill>
              </a:defRPr>
            </a:pPr>
            <a:r>
              <a:t>Many of these people, 3.7 million, say they have difficulties with mental health.</a:t>
            </a:r>
          </a:p>
          <a:p>
            <a:pPr lvl="1" marL="905255" indent="-502919" algn="l" defTabSz="1609303">
              <a:lnSpc>
                <a:spcPct val="116999"/>
              </a:lnSpc>
              <a:spcBef>
                <a:spcPts val="2000"/>
              </a:spcBef>
              <a:buSzPct val="123000"/>
              <a:buChar char="•"/>
              <a:defRPr sz="3900">
                <a:solidFill>
                  <a:srgbClr val="FFFFFF"/>
                </a:solidFill>
              </a:defRPr>
            </a:pPr>
            <a:r>
              <a:t>The proportion of people receiving PIP and DLA with anxiety or depression as their primary condition has grown since the pandemic. In 2019 there were an average of just under 2,200 new PIP awards a month where the main disabling condition was mixed anxiety and depressive disorders. This has more than doubled to 5,300 a month in 2023.” </a:t>
            </a:r>
          </a:p>
          <a:p>
            <a:pPr lvl="1" indent="228600" algn="l" defTabSz="1609303">
              <a:lnSpc>
                <a:spcPct val="116999"/>
              </a:lnSpc>
              <a:spcBef>
                <a:spcPts val="2000"/>
              </a:spcBef>
              <a:defRPr sz="3900">
                <a:solidFill>
                  <a:srgbClr val="FFFFFF"/>
                </a:solidFill>
              </a:defRPr>
            </a:pPr>
            <a:r>
              <a:t>TRANSLATION: we think too many people are getting PIP, especially people with mental health conditions as their primary condition.</a:t>
            </a:r>
          </a:p>
          <a:p>
            <a:pPr lvl="1" indent="228600" algn="l" defTabSz="1609303">
              <a:lnSpc>
                <a:spcPct val="116999"/>
              </a:lnSpc>
              <a:spcBef>
                <a:spcPts val="2000"/>
              </a:spcBef>
              <a:defRPr sz="3900">
                <a:solidFill>
                  <a:srgbClr val="FFFFFF"/>
                </a:solidFill>
              </a:defRPr>
            </a:pPr>
            <a:r>
              <a:t>Note: 5,300 is around 16% of new PIP awards - a much lower proportion than among disabled people as a whole, yet the former government think this is a problem.</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Executive Summary"/>
          <p:cNvSpPr txBox="1"/>
          <p:nvPr>
            <p:ph type="title"/>
          </p:nvPr>
        </p:nvSpPr>
        <p:spPr>
          <a:xfrm>
            <a:off x="5784224" y="430663"/>
            <a:ext cx="18353838" cy="2634209"/>
          </a:xfrm>
          <a:prstGeom prst="rect">
            <a:avLst/>
          </a:prstGeom>
        </p:spPr>
        <p:txBody>
          <a:bodyPr/>
          <a:lstStyle>
            <a:lvl1pPr>
              <a:defRPr spc="-200"/>
            </a:lvl1pPr>
          </a:lstStyle>
          <a:p>
            <a:pPr/>
            <a:r>
              <a:t>Executive Summary</a:t>
            </a:r>
          </a:p>
        </p:txBody>
      </p:sp>
      <p:pic>
        <p:nvPicPr>
          <p:cNvPr id="22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30" name="“This Green Paper will explore changes we could make to the current PIP system to ensure support is targeted where it is most needed. These options include:…"/>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1157493" indent="-643051" algn="l" defTabSz="2057713">
              <a:lnSpc>
                <a:spcPct val="116999"/>
              </a:lnSpc>
              <a:spcBef>
                <a:spcPts val="1700"/>
              </a:spcBef>
              <a:buSzPct val="123000"/>
              <a:buChar char="•"/>
              <a:defRPr sz="5046">
                <a:solidFill>
                  <a:srgbClr val="FFFFFF"/>
                </a:solidFill>
              </a:defRPr>
            </a:pPr>
            <a:r>
              <a:t>“This Green Paper will explore changes we could make to the current PIP system to ensure support is targeted where it is most needed. These options include:</a:t>
            </a:r>
          </a:p>
          <a:p>
            <a:pPr lvl="2" marL="1671934" indent="-643051" algn="l" defTabSz="2057713">
              <a:lnSpc>
                <a:spcPct val="116999"/>
              </a:lnSpc>
              <a:spcBef>
                <a:spcPts val="1700"/>
              </a:spcBef>
              <a:buSzPct val="123000"/>
              <a:buChar char="•"/>
              <a:defRPr sz="5046">
                <a:solidFill>
                  <a:srgbClr val="FFFFFF"/>
                </a:solidFill>
              </a:defRPr>
            </a:pPr>
            <a:r>
              <a:t>Making changes to eligibility criteria for PIP.</a:t>
            </a:r>
          </a:p>
          <a:p>
            <a:pPr lvl="2" marL="1671934" indent="-643051" algn="l" defTabSz="2057713">
              <a:lnSpc>
                <a:spcPct val="116999"/>
              </a:lnSpc>
              <a:spcBef>
                <a:spcPts val="1700"/>
              </a:spcBef>
              <a:buSzPct val="123000"/>
              <a:buChar char="•"/>
              <a:defRPr sz="5046">
                <a:solidFill>
                  <a:srgbClr val="FFFFFF"/>
                </a:solidFill>
              </a:defRPr>
            </a:pPr>
            <a:r>
              <a:t>Redesigning the PIP assessment to better target it towards the individual needs of disabled people and people with health conditions.</a:t>
            </a:r>
          </a:p>
          <a:p>
            <a:pPr lvl="2" marL="1671934" indent="-643051" algn="l" defTabSz="2057713">
              <a:lnSpc>
                <a:spcPct val="116999"/>
              </a:lnSpc>
              <a:spcBef>
                <a:spcPts val="1700"/>
              </a:spcBef>
              <a:buSzPct val="123000"/>
              <a:buChar char="•"/>
              <a:defRPr sz="5046">
                <a:solidFill>
                  <a:srgbClr val="FFFFFF"/>
                </a:solidFill>
              </a:defRPr>
            </a:pPr>
            <a:r>
              <a:t>Reforming the PIP assessment so that it is more linked to a person’s condition.”</a:t>
            </a:r>
          </a:p>
          <a:p>
            <a:pPr lvl="2" indent="397763" algn="l" defTabSz="2057713">
              <a:lnSpc>
                <a:spcPct val="116999"/>
              </a:lnSpc>
              <a:spcBef>
                <a:spcPts val="1700"/>
              </a:spcBef>
              <a:defRPr sz="5046">
                <a:solidFill>
                  <a:srgbClr val="FFFFFF"/>
                </a:solidFill>
              </a:defRPr>
            </a:pPr>
            <a:r>
              <a:t>TRANSLATION: We will bring in a list of qualifying conditions (and exclude mental health). Only people with medical evidence of one of these conditions will qualify.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30">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230">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230">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230">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230">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0" grpId="1"/>
    </p:bld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Executive Summary"/>
          <p:cNvSpPr txBox="1"/>
          <p:nvPr>
            <p:ph type="title"/>
          </p:nvPr>
        </p:nvSpPr>
        <p:spPr>
          <a:xfrm>
            <a:off x="5784224" y="430663"/>
            <a:ext cx="18353838" cy="2634209"/>
          </a:xfrm>
          <a:prstGeom prst="rect">
            <a:avLst/>
          </a:prstGeom>
        </p:spPr>
        <p:txBody>
          <a:bodyPr/>
          <a:lstStyle>
            <a:lvl1pPr>
              <a:defRPr spc="-200"/>
            </a:lvl1pPr>
          </a:lstStyle>
          <a:p>
            <a:pPr/>
            <a:r>
              <a:t>Executive Summary</a:t>
            </a:r>
          </a:p>
        </p:txBody>
      </p:sp>
      <p:pic>
        <p:nvPicPr>
          <p:cNvPr id="23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34" name="“The Green Paper will also explore whether we should make fundamental changes to the way we provide support to disabled people and people with a health condition……"/>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987552" indent="-548640" algn="l" defTabSz="1755604">
              <a:lnSpc>
                <a:spcPct val="116999"/>
              </a:lnSpc>
              <a:buSzPct val="123000"/>
              <a:buChar char="•"/>
              <a:defRPr sz="4300">
                <a:solidFill>
                  <a:srgbClr val="FFFFFF"/>
                </a:solidFill>
              </a:defRPr>
            </a:pPr>
            <a:r>
              <a:t>“The Green Paper will also explore whether we should make fundamental changes to the way we provide support to disabled people and people with a health condition… </a:t>
            </a:r>
          </a:p>
          <a:p>
            <a:pPr lvl="1" marL="987552" indent="-548640" algn="l" defTabSz="1755604">
              <a:lnSpc>
                <a:spcPct val="116999"/>
              </a:lnSpc>
              <a:buSzPct val="123000"/>
              <a:buChar char="•"/>
              <a:defRPr sz="4300">
                <a:solidFill>
                  <a:srgbClr val="FFFFFF"/>
                </a:solidFill>
              </a:defRPr>
            </a:pPr>
            <a:r>
              <a:t> These include:</a:t>
            </a:r>
          </a:p>
          <a:p>
            <a:pPr lvl="2" marL="1426463" indent="-548640" algn="l" defTabSz="1755604">
              <a:lnSpc>
                <a:spcPct val="116999"/>
              </a:lnSpc>
              <a:buSzPct val="123000"/>
              <a:buChar char="•"/>
              <a:defRPr sz="4300">
                <a:solidFill>
                  <a:srgbClr val="FFFFFF"/>
                </a:solidFill>
              </a:defRPr>
            </a:pPr>
            <a:r>
              <a:t>Moving away from a fixed cash benefit system so people can receive more tailored support in line with their needs.</a:t>
            </a:r>
          </a:p>
          <a:p>
            <a:pPr lvl="2" marL="1426463" indent="-548640" algn="l" defTabSz="1755604">
              <a:lnSpc>
                <a:spcPct val="116999"/>
              </a:lnSpc>
              <a:buSzPct val="123000"/>
              <a:buChar char="•"/>
              <a:defRPr sz="4300">
                <a:solidFill>
                  <a:srgbClr val="FFFFFF"/>
                </a:solidFill>
              </a:defRPr>
            </a:pPr>
            <a:r>
              <a:t>Moving towards a better join up of local services and a simpler way for individuals to access all forms of support and care, whilst reducing duplication, to better meet the needs of people with health conditions and disabilities.</a:t>
            </a:r>
          </a:p>
          <a:p>
            <a:pPr lvl="2" marL="1426463" indent="-548640" algn="l" defTabSz="1755604">
              <a:lnSpc>
                <a:spcPct val="116999"/>
              </a:lnSpc>
              <a:buSzPct val="123000"/>
              <a:buChar char="•"/>
              <a:defRPr sz="4300">
                <a:solidFill>
                  <a:srgbClr val="FFFFFF"/>
                </a:solidFill>
              </a:defRPr>
            </a:pPr>
            <a:r>
              <a:t>Exploring alternative ways of supporting people to live independent and fulfilling lives. This could mean financial support being better targeted at people who have specific extra costs, but it could also involve improved support of other kinds, such as physical or mental health treatment, leading to better outcomes.”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34">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234">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234">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234">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234">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4" grpId="1"/>
    </p:bldLst>
  </p:timing>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Chapter 1 – PIP – Overview and assessment reform…"/>
          <p:cNvSpPr txBox="1"/>
          <p:nvPr>
            <p:ph type="title"/>
          </p:nvPr>
        </p:nvSpPr>
        <p:spPr>
          <a:xfrm>
            <a:off x="1243907" y="5111922"/>
            <a:ext cx="21896186" cy="2634209"/>
          </a:xfrm>
          <a:prstGeom prst="rect">
            <a:avLst/>
          </a:prstGeom>
        </p:spPr>
        <p:txBody>
          <a:bodyPr/>
          <a:lstStyle/>
          <a:p>
            <a:pPr algn="ctr">
              <a:defRPr spc="-200" sz="7500"/>
            </a:pPr>
            <a:r>
              <a:t>Chapter 1 – PIP – Overview and assessment reform </a:t>
            </a:r>
          </a:p>
          <a:p>
            <a:pPr algn="ctr">
              <a:defRPr spc="-200" sz="7500"/>
            </a:pPr>
            <a:r>
              <a:t>Q1-8</a:t>
            </a:r>
          </a:p>
        </p:txBody>
      </p:sp>
      <p:pic>
        <p:nvPicPr>
          <p:cNvPr id="237"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238" name="GMCDP_illustrations GREEN SOLID_information.png" descr="GMCDP_illustrations GREEN SOLID_information.png"/>
          <p:cNvPicPr>
            <a:picLocks noChangeAspect="1"/>
          </p:cNvPicPr>
          <p:nvPr/>
        </p:nvPicPr>
        <p:blipFill>
          <a:blip r:embed="rId3">
            <a:extLst/>
          </a:blip>
          <a:stretch>
            <a:fillRect/>
          </a:stretch>
        </p:blipFill>
        <p:spPr>
          <a:xfrm>
            <a:off x="10420350" y="8017709"/>
            <a:ext cx="3543300" cy="3544942"/>
          </a:xfrm>
          <a:prstGeom prst="rect">
            <a:avLst/>
          </a:prstGeom>
          <a:ln w="12700">
            <a:miter lim="400000"/>
          </a:ln>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pic>
        <p:nvPicPr>
          <p:cNvPr id="240"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41" name="“PIP currently uses what we call a ‘functional assessment’ to assess entitlement for financial support.”…"/>
          <p:cNvSpPr txBox="1"/>
          <p:nvPr/>
        </p:nvSpPr>
        <p:spPr>
          <a:xfrm>
            <a:off x="360985" y="3244949"/>
            <a:ext cx="23923968" cy="1044639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1124711" indent="-624840" algn="l" defTabSz="1999437">
              <a:lnSpc>
                <a:spcPct val="116999"/>
              </a:lnSpc>
              <a:buSzPct val="123000"/>
              <a:buChar char="•"/>
              <a:defRPr sz="4900">
                <a:solidFill>
                  <a:srgbClr val="FFFFFF"/>
                </a:solidFill>
              </a:defRPr>
            </a:pPr>
            <a:r>
              <a:t>“PIP currently uses what we call a ‘functional assessment’ to assess entitlement for financial support.”</a:t>
            </a:r>
          </a:p>
          <a:p>
            <a:pPr lvl="1" marL="1124711" indent="-624840" algn="l" defTabSz="1999437">
              <a:lnSpc>
                <a:spcPct val="116999"/>
              </a:lnSpc>
              <a:buSzPct val="123000"/>
              <a:buChar char="•"/>
              <a:defRPr sz="4900">
                <a:solidFill>
                  <a:srgbClr val="FFFFFF"/>
                </a:solidFill>
              </a:defRPr>
            </a:pPr>
            <a:r>
              <a:t>“Twelve key activities which are fundamental to everyday life were chosen, to keep a strong focus on care and mobility, while also providing a more holistic assessment of the impact of a health condition or impairment on an individual’s ability to participate.” </a:t>
            </a:r>
          </a:p>
          <a:p>
            <a:pPr lvl="1" marL="1124711" indent="-624840" algn="l" defTabSz="1999437">
              <a:lnSpc>
                <a:spcPct val="116999"/>
              </a:lnSpc>
              <a:buSzPct val="123000"/>
              <a:buChar char="•"/>
              <a:defRPr sz="4900">
                <a:solidFill>
                  <a:srgbClr val="FFFFFF"/>
                </a:solidFill>
              </a:defRPr>
            </a:pPr>
            <a:r>
              <a:t>“The assessment also looks at whether someone can carry out an activity: safely; within a reasonable time period; repeatedly; to an acceptable standard.”</a:t>
            </a:r>
          </a:p>
          <a:p>
            <a:pPr lvl="1" marL="1124711" indent="-624840" algn="l" defTabSz="1999437">
              <a:lnSpc>
                <a:spcPct val="116999"/>
              </a:lnSpc>
              <a:buSzPct val="123000"/>
              <a:buChar char="•"/>
              <a:defRPr sz="4900">
                <a:solidFill>
                  <a:srgbClr val="FFFFFF"/>
                </a:solidFill>
              </a:defRPr>
            </a:pPr>
            <a:r>
              <a:t>“There is currently no mandatory requirement to provide medical evidence, since the assessment considers the self-declared effect that a person’s disability or health condition has on their functional ability rather than the condition itself.” </a:t>
            </a:r>
          </a:p>
        </p:txBody>
      </p:sp>
      <p:sp>
        <p:nvSpPr>
          <p:cNvPr id="242" name="Chapter 1: Green Paper Information"/>
          <p:cNvSpPr txBox="1"/>
          <p:nvPr>
            <p:ph type="title"/>
          </p:nvPr>
        </p:nvSpPr>
        <p:spPr>
          <a:xfrm>
            <a:off x="5784224" y="430663"/>
            <a:ext cx="18353838" cy="2634209"/>
          </a:xfrm>
          <a:prstGeom prst="rect">
            <a:avLst/>
          </a:prstGeom>
        </p:spPr>
        <p:txBody>
          <a:bodyPr/>
          <a:lstStyle>
            <a:lvl1pPr>
              <a:defRPr spc="-200"/>
            </a:lvl1pPr>
          </a:lstStyle>
          <a:p>
            <a:pPr/>
            <a:r>
              <a:t>Chapter 1: Green Paper Information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1" grpId="1"/>
    </p:bldLst>
  </p:timing>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Chapter 1: Green Paper Information"/>
          <p:cNvSpPr txBox="1"/>
          <p:nvPr>
            <p:ph type="title"/>
          </p:nvPr>
        </p:nvSpPr>
        <p:spPr>
          <a:xfrm>
            <a:off x="5784224" y="430663"/>
            <a:ext cx="18353838" cy="2634209"/>
          </a:xfrm>
          <a:prstGeom prst="rect">
            <a:avLst/>
          </a:prstGeom>
        </p:spPr>
        <p:txBody>
          <a:bodyPr/>
          <a:lstStyle>
            <a:lvl1pPr>
              <a:defRPr spc="-200"/>
            </a:lvl1pPr>
          </a:lstStyle>
          <a:p>
            <a:pPr/>
            <a:r>
              <a:t>Chapter 1: Green Paper Information </a:t>
            </a:r>
          </a:p>
        </p:txBody>
      </p:sp>
      <p:pic>
        <p:nvPicPr>
          <p:cNvPr id="245" name="GMCDP logo white no box.jpg" descr="GMCDP logo white no box.jpg"/>
          <p:cNvPicPr>
            <a:picLocks noChangeAspect="1"/>
          </p:cNvPicPr>
          <p:nvPr/>
        </p:nvPicPr>
        <p:blipFill>
          <a:blip r:embed="rId3">
            <a:extLst/>
          </a:blip>
          <a:stretch>
            <a:fillRect/>
          </a:stretch>
        </p:blipFill>
        <p:spPr>
          <a:xfrm>
            <a:off x="297186" y="348435"/>
            <a:ext cx="5095305" cy="2634209"/>
          </a:xfrm>
          <a:prstGeom prst="rect">
            <a:avLst/>
          </a:prstGeom>
          <a:ln w="12700">
            <a:miter lim="400000"/>
          </a:ln>
        </p:spPr>
      </p:pic>
      <p:sp>
        <p:nvSpPr>
          <p:cNvPr id="246" name="“whether we should consider a new or hybrid [assessment model] based entirely or partly on… diagnosis.”…"/>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905255" indent="-502919" algn="l" defTabSz="1609303">
              <a:lnSpc>
                <a:spcPct val="130000"/>
              </a:lnSpc>
              <a:buSzPct val="123000"/>
              <a:buChar char="•"/>
              <a:defRPr sz="3900">
                <a:solidFill>
                  <a:srgbClr val="FFFFFF"/>
                </a:solidFill>
              </a:defRPr>
            </a:pPr>
            <a:r>
              <a:t>“whether we should consider a new or hybrid [assessment model] based entirely or partly on… diagnosis.” </a:t>
            </a:r>
          </a:p>
          <a:p>
            <a:pPr lvl="1" marL="905255" indent="-502919" algn="l" defTabSz="1609303">
              <a:lnSpc>
                <a:spcPct val="130000"/>
              </a:lnSpc>
              <a:buSzPct val="123000"/>
              <a:buChar char="•"/>
              <a:defRPr sz="3900">
                <a:solidFill>
                  <a:srgbClr val="FFFFFF"/>
                </a:solidFill>
              </a:defRPr>
            </a:pPr>
            <a:r>
              <a:t>“We need to understand how we would choose the conditions that would be eligible for support, whether this approach would be fair and if it would help us ensure support goes to people with the highest needs and those who have extra costs associated with their condition.” </a:t>
            </a:r>
          </a:p>
          <a:p>
            <a:pPr lvl="1" marL="905255" indent="-502919" algn="l" defTabSz="1609303">
              <a:lnSpc>
                <a:spcPct val="130000"/>
              </a:lnSpc>
              <a:buSzPct val="123000"/>
              <a:buChar char="•"/>
              <a:defRPr sz="3900">
                <a:solidFill>
                  <a:srgbClr val="FFFFFF"/>
                </a:solidFill>
              </a:defRPr>
            </a:pPr>
            <a:r>
              <a:t>“We want to understand if evidence of a clinical diagnosis made by a healthcare professional could provide a more objective assessment of need than the current functional assessment. This would mean that people could receive entitlement to PIP… without undergoing an assessment.”</a:t>
            </a:r>
          </a:p>
          <a:p>
            <a:pPr lvl="1" marL="905255" indent="-502919" algn="l" defTabSz="1609303">
              <a:lnSpc>
                <a:spcPct val="130000"/>
              </a:lnSpc>
              <a:buSzPct val="123000"/>
              <a:buChar char="•"/>
              <a:defRPr sz="3900">
                <a:solidFill>
                  <a:srgbClr val="FFFFFF"/>
                </a:solidFill>
              </a:defRPr>
            </a:pPr>
            <a:r>
              <a:t>“We want to understand how we could account for the variation in the severity of the disability or health conditions and the effect on the individual if we moved to a full or hybrid condition-based approach. We also want to understand how claimants could provide clinical evidence for this approach.”</a:t>
            </a:r>
          </a:p>
          <a:p>
            <a:pPr lvl="1" marL="905255" indent="-502919" algn="l" defTabSz="1609303">
              <a:lnSpc>
                <a:spcPct val="130000"/>
              </a:lnSpc>
              <a:buSzPct val="123000"/>
              <a:buChar char="•"/>
              <a:defRPr sz="3900">
                <a:solidFill>
                  <a:srgbClr val="FFFFFF"/>
                </a:solidFill>
              </a:defRPr>
            </a:pPr>
            <a:r>
              <a:t>“We would need to carefully consider… whether it would be the best use of [NHS] resource.”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46">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246">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246">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246">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246">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6" grpId="1"/>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Welcome…"/>
          <p:cNvSpPr txBox="1"/>
          <p:nvPr/>
        </p:nvSpPr>
        <p:spPr>
          <a:xfrm>
            <a:off x="5798130" y="505291"/>
            <a:ext cx="16854552" cy="232049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lvl1pPr algn="l">
              <a:lnSpc>
                <a:spcPct val="80000"/>
              </a:lnSpc>
              <a:defRPr b="1" spc="-300" sz="11300">
                <a:solidFill>
                  <a:srgbClr val="FFFFFF"/>
                </a:solidFill>
              </a:defRPr>
            </a:lvl1pPr>
          </a:lstStyle>
          <a:p>
            <a:pPr/>
            <a:r>
              <a:t>Welcome… </a:t>
            </a:r>
          </a:p>
        </p:txBody>
      </p:sp>
      <p:sp>
        <p:nvSpPr>
          <p:cNvPr id="174" name="GMCDP Consultation Series…"/>
          <p:cNvSpPr txBox="1"/>
          <p:nvPr/>
        </p:nvSpPr>
        <p:spPr>
          <a:xfrm>
            <a:off x="5763833" y="3353303"/>
            <a:ext cx="17782399" cy="100464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l" defTabSz="825500">
              <a:lnSpc>
                <a:spcPct val="120000"/>
              </a:lnSpc>
              <a:spcBef>
                <a:spcPts val="2000"/>
              </a:spcBef>
              <a:defRPr b="1" sz="4000">
                <a:solidFill>
                  <a:srgbClr val="FFFFFF"/>
                </a:solidFill>
              </a:defRPr>
            </a:pPr>
            <a:r>
              <a:t>GMCDP Consultation Series</a:t>
            </a:r>
          </a:p>
          <a:p>
            <a:pPr algn="l" defTabSz="825500">
              <a:lnSpc>
                <a:spcPct val="120000"/>
              </a:lnSpc>
              <a:spcBef>
                <a:spcPts val="2000"/>
              </a:spcBef>
              <a:defRPr b="1" sz="4000">
                <a:solidFill>
                  <a:srgbClr val="FFFFFF"/>
                </a:solidFill>
              </a:defRPr>
            </a:pPr>
            <a:r>
              <a:t>PIP Consultation - Response Session</a:t>
            </a:r>
          </a:p>
          <a:p>
            <a:pPr algn="l" defTabSz="825500">
              <a:lnSpc>
                <a:spcPct val="120000"/>
              </a:lnSpc>
              <a:spcBef>
                <a:spcPts val="2000"/>
              </a:spcBef>
              <a:defRPr b="1" sz="4000">
                <a:solidFill>
                  <a:srgbClr val="FFFFFF"/>
                </a:solidFill>
              </a:defRPr>
            </a:pPr>
            <a:r>
              <a:t>Host: Kayla, GMCDP Project Worker</a:t>
            </a:r>
          </a:p>
          <a:p>
            <a:pPr algn="l" defTabSz="825500">
              <a:lnSpc>
                <a:spcPct val="120000"/>
              </a:lnSpc>
              <a:spcBef>
                <a:spcPts val="2000"/>
              </a:spcBef>
              <a:defRPr sz="4000">
                <a:solidFill>
                  <a:srgbClr val="FFFFFF"/>
                </a:solidFill>
              </a:defRPr>
            </a:pPr>
          </a:p>
          <a:p>
            <a:pPr algn="l" defTabSz="825500">
              <a:lnSpc>
                <a:spcPct val="120000"/>
              </a:lnSpc>
              <a:spcBef>
                <a:spcPts val="2000"/>
              </a:spcBef>
              <a:defRPr sz="4000">
                <a:solidFill>
                  <a:srgbClr val="FFFFFF"/>
                </a:solidFill>
              </a:defRPr>
            </a:pPr>
            <a:r>
              <a:t>Note: GMCDP is run by and for disabled people</a:t>
            </a:r>
          </a:p>
          <a:p>
            <a:pPr marL="508000" indent="-508000" algn="l" defTabSz="825500">
              <a:lnSpc>
                <a:spcPct val="120000"/>
              </a:lnSpc>
              <a:spcBef>
                <a:spcPts val="2000"/>
              </a:spcBef>
              <a:buSzPct val="123000"/>
              <a:buChar char="•"/>
              <a:defRPr sz="4000">
                <a:solidFill>
                  <a:srgbClr val="FFFFFF"/>
                </a:solidFill>
              </a:defRPr>
            </a:pPr>
            <a:r>
              <a:t>We ask you about your access needs so that we can support you. </a:t>
            </a:r>
          </a:p>
          <a:p>
            <a:pPr marL="508000" indent="-508000" algn="l" defTabSz="825500">
              <a:lnSpc>
                <a:spcPct val="120000"/>
              </a:lnSpc>
              <a:spcBef>
                <a:spcPts val="2000"/>
              </a:spcBef>
              <a:buSzPct val="123000"/>
              <a:buChar char="•"/>
              <a:defRPr sz="4000">
                <a:solidFill>
                  <a:srgbClr val="FFFFFF"/>
                </a:solidFill>
              </a:defRPr>
            </a:pPr>
            <a:r>
              <a:t>You do NOT need to share your impairment or condition with us. </a:t>
            </a:r>
          </a:p>
          <a:p>
            <a:pPr algn="l" defTabSz="825500">
              <a:lnSpc>
                <a:spcPct val="120000"/>
              </a:lnSpc>
              <a:spcBef>
                <a:spcPts val="2000"/>
              </a:spcBef>
              <a:defRPr sz="4000">
                <a:solidFill>
                  <a:srgbClr val="FFFFFF"/>
                </a:solidFill>
              </a:defRPr>
            </a:pPr>
          </a:p>
          <a:p>
            <a:pPr algn="l" defTabSz="825500">
              <a:lnSpc>
                <a:spcPct val="120000"/>
              </a:lnSpc>
              <a:spcBef>
                <a:spcPts val="2000"/>
              </a:spcBef>
              <a:defRPr sz="4000">
                <a:solidFill>
                  <a:srgbClr val="FFFFFF"/>
                </a:solidFill>
              </a:defRPr>
            </a:pPr>
            <a:r>
              <a:t>Any technical problems - please raise hand / wave for help</a:t>
            </a:r>
          </a:p>
        </p:txBody>
      </p:sp>
      <p:pic>
        <p:nvPicPr>
          <p:cNvPr id="17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Questions 1-8:"/>
          <p:cNvSpPr txBox="1"/>
          <p:nvPr>
            <p:ph type="title"/>
          </p:nvPr>
        </p:nvSpPr>
        <p:spPr>
          <a:xfrm>
            <a:off x="5784224" y="430663"/>
            <a:ext cx="18353838" cy="2634209"/>
          </a:xfrm>
          <a:prstGeom prst="rect">
            <a:avLst/>
          </a:prstGeom>
        </p:spPr>
        <p:txBody>
          <a:bodyPr/>
          <a:lstStyle>
            <a:lvl1pPr>
              <a:defRPr spc="-300" sz="11600"/>
            </a:lvl1pPr>
          </a:lstStyle>
          <a:p>
            <a:pPr/>
            <a:r>
              <a:t>Question 1: </a:t>
            </a:r>
          </a:p>
        </p:txBody>
      </p:sp>
      <p:pic>
        <p:nvPicPr>
          <p:cNvPr id="251"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52" name="Q1. What are your views on an assessment that places more emphasis on condition rather than the functional impact of a condition on the person?…"/>
          <p:cNvSpPr txBox="1"/>
          <p:nvPr/>
        </p:nvSpPr>
        <p:spPr>
          <a:xfrm>
            <a:off x="251295" y="3131746"/>
            <a:ext cx="23783217" cy="1019885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133827">
              <a:lnSpc>
                <a:spcPct val="130000"/>
              </a:lnSpc>
              <a:defRPr sz="3720">
                <a:solidFill>
                  <a:srgbClr val="FFFFFF"/>
                </a:solidFill>
              </a:defRPr>
            </a:pPr>
            <a:r>
              <a:t>What are your views on an assessment that places more emphasis on condition rather than the functional impact of a condition on the person?</a:t>
            </a:r>
            <a:r>
              <a:t> </a:t>
            </a:r>
          </a:p>
          <a:p>
            <a:pPr lvl="1" algn="l" defTabSz="1133827">
              <a:lnSpc>
                <a:spcPct val="130000"/>
              </a:lnSpc>
              <a:defRPr sz="3720">
                <a:solidFill>
                  <a:srgbClr val="FFFFFF"/>
                </a:solidFill>
              </a:defRPr>
            </a:pPr>
            <a:r>
              <a:t>Please explain your answer and provide evidence or your opinion to support further development in our approach.</a:t>
            </a:r>
          </a:p>
          <a:p>
            <a:pPr lvl="1" algn="l" defTabSz="1133827">
              <a:lnSpc>
                <a:spcPct val="130000"/>
              </a:lnSpc>
              <a:defRPr sz="3720">
                <a:solidFill>
                  <a:srgbClr val="FFFFFF"/>
                </a:solidFill>
              </a:defRPr>
            </a:pPr>
            <a:r>
              <a:t>TRANSLATION: Do you agree we should have a list of eligible conditions as the only way to qualify for PIP?</a:t>
            </a:r>
          </a:p>
          <a:p>
            <a:pPr lvl="1" algn="l" defTabSz="1133827">
              <a:lnSpc>
                <a:spcPct val="130000"/>
              </a:lnSpc>
              <a:defRPr sz="3720">
                <a:solidFill>
                  <a:srgbClr val="FFFFFF"/>
                </a:solidFill>
              </a:defRPr>
            </a:pPr>
          </a:p>
          <a:p>
            <a:pPr lvl="1" algn="l" defTabSz="1133827">
              <a:lnSpc>
                <a:spcPct val="130000"/>
              </a:lnSpc>
              <a:defRPr sz="3720">
                <a:solidFill>
                  <a:schemeClr val="accent2">
                    <a:satOff val="-45851"/>
                    <a:lumOff val="33039"/>
                  </a:schemeClr>
                </a:solidFill>
              </a:defRPr>
            </a:pPr>
            <a:r>
              <a:t>We think this is a very bad idea, as the same condition can have a very different impact on different people. Equally, the same condition can affect the same individual very differently at different times, especially if it is a condition that is known to deteriorate. </a:t>
            </a:r>
          </a:p>
          <a:p>
            <a:pPr lvl="1" algn="l" defTabSz="1133827">
              <a:lnSpc>
                <a:spcPct val="130000"/>
              </a:lnSpc>
              <a:defRPr sz="3720">
                <a:solidFill>
                  <a:schemeClr val="accent2">
                    <a:satOff val="-45851"/>
                    <a:lumOff val="33039"/>
                  </a:schemeClr>
                </a:solidFill>
              </a:defRPr>
            </a:pPr>
            <a:r>
              <a:t>It could only result in a league table of qualifying conditions with fixed entitlements and not reflect the disability-related costs of individual PIP claimants.</a:t>
            </a:r>
          </a:p>
          <a:p>
            <a:pPr lvl="1" algn="l" defTabSz="1133827">
              <a:lnSpc>
                <a:spcPct val="130000"/>
              </a:lnSpc>
              <a:defRPr sz="3720">
                <a:solidFill>
                  <a:schemeClr val="accent2">
                    <a:satOff val="-45851"/>
                    <a:lumOff val="33039"/>
                  </a:schemeClr>
                </a:solidFill>
              </a:defRPr>
            </a:pPr>
          </a:p>
          <a:p>
            <a:pPr lvl="1" algn="l" defTabSz="1133827">
              <a:lnSpc>
                <a:spcPct val="130000"/>
              </a:lnSpc>
              <a:defRPr sz="3720">
                <a:solidFill>
                  <a:srgbClr val="009051"/>
                </a:solidFill>
              </a:defRPr>
            </a:pPr>
            <a:r>
              <a:t>Any assessment process needs to put dignity front and centre and be co-produced with Disabled People. The proposed changes are dehumanising to Disabled People.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5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5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5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5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5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52">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5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52">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2" grpId="1"/>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Questions 1-8:"/>
          <p:cNvSpPr txBox="1"/>
          <p:nvPr>
            <p:ph type="title"/>
          </p:nvPr>
        </p:nvSpPr>
        <p:spPr>
          <a:xfrm>
            <a:off x="5784224" y="430663"/>
            <a:ext cx="18353838" cy="2634209"/>
          </a:xfrm>
          <a:prstGeom prst="rect">
            <a:avLst/>
          </a:prstGeom>
        </p:spPr>
        <p:txBody>
          <a:bodyPr/>
          <a:lstStyle/>
          <a:p>
            <a:pPr>
              <a:defRPr spc="-300" sz="11600"/>
            </a:pPr>
            <a:r>
              <a:t>Question </a:t>
            </a:r>
            <a:r>
              <a:t>2</a:t>
            </a:r>
            <a:r>
              <a:t>: </a:t>
            </a:r>
          </a:p>
        </p:txBody>
      </p:sp>
      <p:pic>
        <p:nvPicPr>
          <p:cNvPr id="25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56" name="Q1. What are your views on an assessment that places more emphasis on condition rather than the functional impact of a condition on the person?…"/>
          <p:cNvSpPr txBox="1"/>
          <p:nvPr/>
        </p:nvSpPr>
        <p:spPr>
          <a:xfrm>
            <a:off x="344720" y="3318596"/>
            <a:ext cx="23694559" cy="995999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219168">
              <a:lnSpc>
                <a:spcPct val="130000"/>
              </a:lnSpc>
              <a:defRPr sz="4000">
                <a:solidFill>
                  <a:srgbClr val="FFFFFF"/>
                </a:solidFill>
              </a:defRPr>
            </a:pPr>
            <a:r>
              <a:t>What are your views on people receiving PIP without an assessment if they have specific health conditions or a disability as evidenced by a healthcare professional?</a:t>
            </a:r>
          </a:p>
          <a:p>
            <a:pPr lvl="1" algn="l" defTabSz="1219168">
              <a:lnSpc>
                <a:spcPct val="130000"/>
              </a:lnSpc>
              <a:defRPr sz="4000">
                <a:solidFill>
                  <a:srgbClr val="FFFFFF"/>
                </a:solidFill>
              </a:defRPr>
            </a:pPr>
            <a:r>
              <a:t>Please explain your answer and provide evidence or your opinion to support further development in our approach.</a:t>
            </a:r>
          </a:p>
          <a:p>
            <a:pPr lvl="1" algn="l" defTabSz="1219168">
              <a:lnSpc>
                <a:spcPct val="130000"/>
              </a:lnSpc>
              <a:defRPr sz="4000">
                <a:solidFill>
                  <a:srgbClr val="FFFFFF"/>
                </a:solidFill>
              </a:defRPr>
            </a:pPr>
          </a:p>
          <a:p>
            <a:pPr lvl="1" algn="l" defTabSz="1219168">
              <a:lnSpc>
                <a:spcPct val="130000"/>
              </a:lnSpc>
              <a:defRPr sz="4000">
                <a:solidFill>
                  <a:srgbClr val="FFFFFF"/>
                </a:solidFill>
              </a:defRPr>
            </a:pPr>
            <a:r>
              <a:t>TRANSLATION: If you have medical evidence that you have a condition on the list, is this enough to qualify for PIP?</a:t>
            </a:r>
          </a:p>
          <a:p>
            <a:pPr lvl="1" algn="l" defTabSz="1219168">
              <a:lnSpc>
                <a:spcPct val="130000"/>
              </a:lnSpc>
              <a:defRPr sz="4000">
                <a:solidFill>
                  <a:srgbClr val="FFFFFF"/>
                </a:solidFill>
              </a:defRPr>
            </a:pPr>
          </a:p>
          <a:p>
            <a:pPr lvl="1" algn="l" defTabSz="1219168">
              <a:lnSpc>
                <a:spcPct val="130000"/>
              </a:lnSpc>
              <a:defRPr sz="4000">
                <a:solidFill>
                  <a:schemeClr val="accent2">
                    <a:satOff val="-45851"/>
                    <a:lumOff val="33039"/>
                  </a:schemeClr>
                </a:solidFill>
              </a:defRPr>
            </a:pPr>
            <a:r>
              <a:t>We think this is a very bad idea. Because it is likely that the award rate would also be fixed. So, for example, people with ME/CFS might always get an award of standard care and standard mobility, no matter how the condition affects their needs.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5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5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5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5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5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56">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6" grpId="1"/>
    </p:bld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8" name="Questions 1-8:"/>
          <p:cNvSpPr txBox="1"/>
          <p:nvPr>
            <p:ph type="title"/>
          </p:nvPr>
        </p:nvSpPr>
        <p:spPr>
          <a:xfrm>
            <a:off x="5784224" y="430663"/>
            <a:ext cx="18353838" cy="2634209"/>
          </a:xfrm>
          <a:prstGeom prst="rect">
            <a:avLst/>
          </a:prstGeom>
        </p:spPr>
        <p:txBody>
          <a:bodyPr/>
          <a:lstStyle/>
          <a:p>
            <a:pPr>
              <a:defRPr spc="-300" sz="11600"/>
            </a:pPr>
            <a:r>
              <a:t>Question </a:t>
            </a:r>
            <a:r>
              <a:t>3</a:t>
            </a:r>
            <a:r>
              <a:t>: </a:t>
            </a:r>
          </a:p>
        </p:txBody>
      </p:sp>
      <p:pic>
        <p:nvPicPr>
          <p:cNvPr id="25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60" name="Q1. What are your views on an assessment that places more emphasis on condition rather than the functional impact of a condition on the person?…"/>
          <p:cNvSpPr txBox="1"/>
          <p:nvPr/>
        </p:nvSpPr>
        <p:spPr>
          <a:xfrm>
            <a:off x="298007" y="3248527"/>
            <a:ext cx="23787985" cy="1002723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877801">
              <a:lnSpc>
                <a:spcPct val="130000"/>
              </a:lnSpc>
              <a:defRPr sz="2880">
                <a:solidFill>
                  <a:srgbClr val="FFFFFF"/>
                </a:solidFill>
              </a:defRPr>
            </a:pPr>
            <a:r>
              <a:t>What are your views on PIP claimants not being subject to an award review if they have a specific health condition or disability as evidenced by a healthcare professional? Please explain your answer and provide evidence or your opinion to support further development in our approach</a:t>
            </a:r>
          </a:p>
          <a:p>
            <a:pPr lvl="1" algn="l" defTabSz="877801">
              <a:lnSpc>
                <a:spcPct val="130000"/>
              </a:lnSpc>
              <a:defRPr sz="2880">
                <a:solidFill>
                  <a:srgbClr val="FFFFFF"/>
                </a:solidFill>
              </a:defRPr>
            </a:pPr>
          </a:p>
          <a:p>
            <a:pPr lvl="1" algn="l" defTabSz="877801">
              <a:lnSpc>
                <a:spcPct val="130000"/>
              </a:lnSpc>
              <a:defRPr sz="2880">
                <a:solidFill>
                  <a:srgbClr val="FFFFFF"/>
                </a:solidFill>
              </a:defRPr>
            </a:pPr>
            <a:r>
              <a:t>TRANSLATION: If you have medical evidence that you have a condition on the list, is this enough to qualify for PIP indefinitely?</a:t>
            </a:r>
          </a:p>
          <a:p>
            <a:pPr lvl="1" algn="l" defTabSz="877801">
              <a:lnSpc>
                <a:spcPct val="130000"/>
              </a:lnSpc>
              <a:defRPr sz="2880">
                <a:solidFill>
                  <a:srgbClr val="FFFFFF"/>
                </a:solidFill>
              </a:defRPr>
            </a:pPr>
          </a:p>
          <a:p>
            <a:pPr lvl="1" algn="l" defTabSz="877801">
              <a:lnSpc>
                <a:spcPct val="130000"/>
              </a:lnSpc>
              <a:defRPr sz="2880">
                <a:solidFill>
                  <a:schemeClr val="accent2">
                    <a:satOff val="-45851"/>
                    <a:lumOff val="33039"/>
                  </a:schemeClr>
                </a:solidFill>
              </a:defRPr>
            </a:pPr>
            <a:r>
              <a:t>Where a condition is very likely to remain the same, or can only deteriorate and the claimant is already on the highest rates of PIP, then not having award reviews is sensible.</a:t>
            </a:r>
          </a:p>
          <a:p>
            <a:pPr lvl="1" algn="l" defTabSz="877801">
              <a:lnSpc>
                <a:spcPct val="130000"/>
              </a:lnSpc>
              <a:defRPr sz="2880">
                <a:solidFill>
                  <a:schemeClr val="accent2">
                    <a:satOff val="-45851"/>
                    <a:lumOff val="33039"/>
                  </a:schemeClr>
                </a:solidFill>
              </a:defRPr>
            </a:pPr>
          </a:p>
          <a:p>
            <a:pPr lvl="1" algn="l" defTabSz="877801">
              <a:lnSpc>
                <a:spcPct val="130000"/>
              </a:lnSpc>
              <a:defRPr sz="2880">
                <a:solidFill>
                  <a:srgbClr val="FF40FF"/>
                </a:solidFill>
              </a:defRPr>
            </a:pPr>
            <a:r>
              <a:t>At present, PIP claimants with the longest awards of PIP are subject to an automatic review of their award after ten years. This wastes the DWP’s time, money, and resources; it is undertaken without evidence of any likely change in the claimant’s daily living or mobility needs. In addition, it causes completely unnecessary worry and stress to the claimant. </a:t>
            </a:r>
          </a:p>
          <a:p>
            <a:pPr lvl="1" algn="l" defTabSz="877801">
              <a:lnSpc>
                <a:spcPct val="130000"/>
              </a:lnSpc>
              <a:defRPr sz="2880">
                <a:solidFill>
                  <a:srgbClr val="942193"/>
                </a:solidFill>
              </a:defRPr>
            </a:pPr>
          </a:p>
          <a:p>
            <a:pPr lvl="1" algn="l" defTabSz="877801">
              <a:lnSpc>
                <a:spcPct val="130000"/>
              </a:lnSpc>
              <a:defRPr sz="2880">
                <a:solidFill>
                  <a:srgbClr val="009051"/>
                </a:solidFill>
              </a:defRPr>
            </a:pPr>
            <a:r>
              <a:t>Many claimants are already receiving the highest rates of PIP with long-term or permanent impairments, yet they are given a short award of 18 months to 2.5 years until a review is required. This wastes the DWP’s time, money, and resources; it is undertaken without evidence of any likely change in the claimant’s daily living or mobility needs. In addition, it causes completely unnecessary worry and stress to the claimant. This also impacts their ability to access passports benefits,  especially when there may be very short (a year or less) extensions to their award while their renewal is processed. It also fails to take account that claimants are required to report any changes to the DWP, and that DWP figures show that fraud by PIP claimants fell from 0.2 per cent in 2022-23 to 0.0 per cent in 2023-24.</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6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6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6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6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6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6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60">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60">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260">
                                            <p:txEl>
                                              <p:pRg st="8" end="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60" grpId="1"/>
    </p:bldLst>
  </p:timing>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2" name="Questions 1-8:"/>
          <p:cNvSpPr txBox="1"/>
          <p:nvPr>
            <p:ph type="title"/>
          </p:nvPr>
        </p:nvSpPr>
        <p:spPr>
          <a:xfrm>
            <a:off x="5784224" y="430663"/>
            <a:ext cx="18353838" cy="2634209"/>
          </a:xfrm>
          <a:prstGeom prst="rect">
            <a:avLst/>
          </a:prstGeom>
        </p:spPr>
        <p:txBody>
          <a:bodyPr/>
          <a:lstStyle/>
          <a:p>
            <a:pPr>
              <a:defRPr spc="-300" sz="11600"/>
            </a:pPr>
            <a:r>
              <a:t>Question </a:t>
            </a:r>
            <a:r>
              <a:t>4</a:t>
            </a:r>
            <a:r>
              <a:t>: </a:t>
            </a:r>
          </a:p>
        </p:txBody>
      </p:sp>
      <p:pic>
        <p:nvPicPr>
          <p:cNvPr id="26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64" name="Q1. What are your views on an assessment that places more emphasis on condition rather than the functional impact of a condition on the person?…"/>
          <p:cNvSpPr txBox="1"/>
          <p:nvPr/>
        </p:nvSpPr>
        <p:spPr>
          <a:xfrm>
            <a:off x="368076" y="3225171"/>
            <a:ext cx="23766979" cy="101502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228600" algn="l" defTabSz="1219168">
              <a:lnSpc>
                <a:spcPct val="130000"/>
              </a:lnSpc>
              <a:defRPr sz="4000">
                <a:solidFill>
                  <a:srgbClr val="FFFFFF"/>
                </a:solidFill>
              </a:defRPr>
            </a:pPr>
            <a:r>
              <a:t>Do you agree or disagree on making provision of evidence or a formal diagnosis by a medical expert a mandatory requirement for eligibility for PIP? </a:t>
            </a:r>
          </a:p>
          <a:p>
            <a:pPr lvl="1" marL="1010652" indent="-401052" algn="l" defTabSz="1219168">
              <a:lnSpc>
                <a:spcPct val="130000"/>
              </a:lnSpc>
              <a:buSzPct val="60000"/>
              <a:buBlip>
                <a:blip r:embed="rId3"/>
              </a:buBlip>
              <a:defRPr sz="4000">
                <a:solidFill>
                  <a:srgbClr val="FFFFFF"/>
                </a:solidFill>
              </a:defRPr>
            </a:pPr>
            <a:r>
              <a:t> Agree </a:t>
            </a:r>
          </a:p>
          <a:p>
            <a:pPr lvl="1" marL="1010652" indent="-401052" algn="l" defTabSz="1219168">
              <a:lnSpc>
                <a:spcPct val="130000"/>
              </a:lnSpc>
              <a:buSzPct val="60000"/>
              <a:buBlip>
                <a:blip r:embed="rId3"/>
              </a:buBlip>
              <a:defRPr sz="4000">
                <a:solidFill>
                  <a:srgbClr val="FFFFFF"/>
                </a:solidFill>
              </a:defRPr>
            </a:pPr>
            <a:r>
              <a:t> Disagree </a:t>
            </a:r>
          </a:p>
          <a:p>
            <a:pPr lvl="1" marL="1010652" indent="-401052" algn="l" defTabSz="1219168">
              <a:lnSpc>
                <a:spcPct val="130000"/>
              </a:lnSpc>
              <a:buSzPct val="60000"/>
              <a:buBlip>
                <a:blip r:embed="rId3"/>
              </a:buBlip>
              <a:defRPr sz="4000">
                <a:solidFill>
                  <a:srgbClr val="FFFFFF"/>
                </a:solidFill>
              </a:defRPr>
            </a:pPr>
            <a:r>
              <a:t> Don’t know</a:t>
            </a:r>
          </a:p>
          <a:p>
            <a:pPr indent="228600" algn="l" defTabSz="1219168">
              <a:lnSpc>
                <a:spcPct val="130000"/>
              </a:lnSpc>
              <a:defRPr sz="4000">
                <a:solidFill>
                  <a:srgbClr val="FFFFFF"/>
                </a:solidFill>
              </a:defRPr>
            </a:pPr>
          </a:p>
          <a:p>
            <a:pPr indent="228600" algn="l" defTabSz="1219168">
              <a:lnSpc>
                <a:spcPct val="130000"/>
              </a:lnSpc>
              <a:defRPr sz="4000">
                <a:solidFill>
                  <a:srgbClr val="FFFFFF"/>
                </a:solidFill>
              </a:defRPr>
            </a:pPr>
          </a:p>
          <a:p>
            <a:pPr lvl="1" indent="228600" algn="l" defTabSz="1219168">
              <a:lnSpc>
                <a:spcPct val="130000"/>
              </a:lnSpc>
              <a:defRPr sz="4000">
                <a:solidFill>
                  <a:schemeClr val="accent2">
                    <a:satOff val="-45851"/>
                    <a:lumOff val="33039"/>
                  </a:schemeClr>
                </a:solidFill>
              </a:defRPr>
            </a:pPr>
            <a:r>
              <a:t>Disagree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6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6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6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6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6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64">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64">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64">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64" grpId="1"/>
    </p:bldLst>
  </p:timing>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6" name="Questions 1-8:"/>
          <p:cNvSpPr txBox="1"/>
          <p:nvPr>
            <p:ph type="title"/>
          </p:nvPr>
        </p:nvSpPr>
        <p:spPr>
          <a:xfrm>
            <a:off x="5784224" y="430663"/>
            <a:ext cx="18353838" cy="2634209"/>
          </a:xfrm>
          <a:prstGeom prst="rect">
            <a:avLst/>
          </a:prstGeom>
        </p:spPr>
        <p:txBody>
          <a:bodyPr/>
          <a:lstStyle/>
          <a:p>
            <a:pPr>
              <a:defRPr spc="-300" sz="11600"/>
            </a:pPr>
            <a:r>
              <a:t>Question </a:t>
            </a:r>
            <a:r>
              <a:t>5</a:t>
            </a:r>
            <a:r>
              <a:t>: </a:t>
            </a:r>
          </a:p>
        </p:txBody>
      </p:sp>
      <p:pic>
        <p:nvPicPr>
          <p:cNvPr id="267"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68" name="Q1. What are your views on an assessment that places more emphasis on condition rather than the functional impact of a condition on the person?…"/>
          <p:cNvSpPr txBox="1"/>
          <p:nvPr/>
        </p:nvSpPr>
        <p:spPr>
          <a:xfrm>
            <a:off x="344720" y="3201815"/>
            <a:ext cx="23694559" cy="1023224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792459">
              <a:lnSpc>
                <a:spcPct val="130000"/>
              </a:lnSpc>
              <a:defRPr sz="2600">
                <a:solidFill>
                  <a:srgbClr val="FFFFFF"/>
                </a:solidFill>
              </a:defRPr>
            </a:pPr>
            <a:r>
              <a:t>In relation to Question 4, please explain your answer and provide evidence or your opinion to support further development of our approach.</a:t>
            </a:r>
          </a:p>
          <a:p>
            <a:pPr lvl="1" algn="l" defTabSz="792459">
              <a:lnSpc>
                <a:spcPct val="130000"/>
              </a:lnSpc>
              <a:defRPr sz="2600">
                <a:solidFill>
                  <a:srgbClr val="FFFFFF"/>
                </a:solidFill>
              </a:defRPr>
            </a:pPr>
          </a:p>
          <a:p>
            <a:pPr lvl="1" algn="l" defTabSz="792459">
              <a:lnSpc>
                <a:spcPct val="130000"/>
              </a:lnSpc>
              <a:defRPr sz="2600">
                <a:solidFill>
                  <a:schemeClr val="accent2">
                    <a:satOff val="-45851"/>
                    <a:lumOff val="33039"/>
                  </a:schemeClr>
                </a:solidFill>
              </a:defRPr>
            </a:pPr>
            <a:r>
              <a:t>Disagree, because for many conditions – for example, ADHD, ASD - a claimant may have to wait years for a formal diagnosis and so be prevented from claiming PIP.</a:t>
            </a:r>
          </a:p>
          <a:p>
            <a:pPr lvl="1" algn="l" defTabSz="792459">
              <a:lnSpc>
                <a:spcPct val="130000"/>
              </a:lnSpc>
              <a:defRPr sz="2600">
                <a:solidFill>
                  <a:schemeClr val="accent2">
                    <a:satOff val="-45851"/>
                    <a:lumOff val="33039"/>
                  </a:schemeClr>
                </a:solidFill>
              </a:defRPr>
            </a:pPr>
          </a:p>
          <a:p>
            <a:pPr lvl="1" algn="l" defTabSz="792459">
              <a:lnSpc>
                <a:spcPct val="130000"/>
              </a:lnSpc>
              <a:defRPr sz="2600">
                <a:solidFill>
                  <a:srgbClr val="FF40FF"/>
                </a:solidFill>
              </a:defRPr>
            </a:pPr>
            <a:r>
              <a:t>Disagree, this will bar support for those who have a disabling condition that has yet to be medically identified. Mind reports that around two million people are sitting on waiting lists for mental health support. Many of these people will be awaiting a formal diagnosis. </a:t>
            </a:r>
          </a:p>
          <a:p>
            <a:pPr lvl="1" algn="l" defTabSz="792459">
              <a:lnSpc>
                <a:spcPct val="130000"/>
              </a:lnSpc>
              <a:defRPr sz="2600">
                <a:solidFill>
                  <a:srgbClr val="FF40FF"/>
                </a:solidFill>
              </a:defRPr>
            </a:pPr>
            <a:r>
              <a:t>ADHD UK reports that waiting times for a diagnosis can be 18 months. </a:t>
            </a:r>
          </a:p>
          <a:p>
            <a:pPr lvl="1" algn="l" defTabSz="792459">
              <a:lnSpc>
                <a:spcPct val="130000"/>
              </a:lnSpc>
              <a:defRPr sz="2600">
                <a:solidFill>
                  <a:srgbClr val="942193"/>
                </a:solidFill>
              </a:defRPr>
            </a:pPr>
          </a:p>
          <a:p>
            <a:pPr lvl="1" algn="l" defTabSz="792459">
              <a:lnSpc>
                <a:spcPct val="130000"/>
              </a:lnSpc>
              <a:defRPr sz="2600">
                <a:solidFill>
                  <a:srgbClr val="009051"/>
                </a:solidFill>
              </a:defRPr>
            </a:pPr>
            <a:r>
              <a:t>Women and people in racialised groups would disproportionately disadvantaged by this proposal - conditions affecting predominantly women can take significantly longer to be formally diagnosed, e.g. fibromyalgia and endometriosis, where on average it takes 8 years 10 months from the first GP visit to get a diagnosis (Endometriosis UK Diagnosis Report 2024). PCOS can take more than 2 years to be diagnosed. Conditions (predominantly) affecting women and minority groups are under-researched and underfunded, and often go undiagnosed - for example, 50% of women with PCOS are undiagnosed*. People who are diagnosed in childhood, such as for sickle cell often do not have access to documentation from their childhood medical professionals to confirm their diagnosis. People who have moved areas and/or GP since NHS records were digitised may find that their pre-digitisation records have been lost and therefore cannot access proof of diagnosis from a medical professional.</a:t>
            </a:r>
          </a:p>
          <a:p>
            <a:pPr lvl="1" marL="508334" indent="-260684" algn="l" defTabSz="792459">
              <a:lnSpc>
                <a:spcPct val="130000"/>
              </a:lnSpc>
              <a:buSzPct val="100000"/>
              <a:buChar char="*"/>
              <a:defRPr sz="2600">
                <a:solidFill>
                  <a:srgbClr val="0096FF"/>
                </a:solidFill>
              </a:defRPr>
            </a:pPr>
            <a:r>
              <a:rPr u="sng">
                <a:uFill>
                  <a:solidFill>
                    <a:srgbClr val="0000FF"/>
                  </a:solidFill>
                </a:uFill>
                <a:hlinkClick r:id="rId3" invalidUrl="" action="" tgtFrame="" tooltip="" history="1" highlightClick="0" endSnd="0"/>
              </a:rPr>
              <a:t>https://www.pcosdietsupport.com/how-long-does-it-take-to-be-diagnosed-with-pcos/</a:t>
            </a:r>
            <a:r>
              <a:t> </a:t>
            </a:r>
          </a:p>
          <a:p>
            <a:pPr algn="l" defTabSz="792459">
              <a:lnSpc>
                <a:spcPct val="130000"/>
              </a:lnSpc>
              <a:defRPr sz="2600">
                <a:solidFill>
                  <a:srgbClr val="009051"/>
                </a:solidFill>
              </a:defRPr>
            </a:pPr>
          </a:p>
          <a:p>
            <a:pPr lvl="1" algn="l" defTabSz="792459">
              <a:lnSpc>
                <a:spcPct val="130000"/>
              </a:lnSpc>
              <a:defRPr sz="2600">
                <a:solidFill>
                  <a:srgbClr val="009051"/>
                </a:solidFill>
              </a:defRPr>
            </a:pPr>
            <a:r>
              <a:t>Any reform has to go through formal consultation after being designed by Disabled People and Disabled People’s Organisations (those led by disabled people)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6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6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6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6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6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68">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68">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68">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268">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 fill="hold">
                                  <p:stCondLst>
                                    <p:cond delay="0"/>
                                  </p:stCondLst>
                                  <p:iterate type="el" backwards="0">
                                    <p:tmAbs val="0"/>
                                  </p:iterate>
                                  <p:childTnLst>
                                    <p:set>
                                      <p:cBhvr>
                                        <p:cTn id="44" fill="hold"/>
                                        <p:tgtEl>
                                          <p:spTgt spid="268">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Class="entr" nodeType="clickEffect" presetSubtype="0" presetID="1" grpId="1" fill="hold">
                                  <p:stCondLst>
                                    <p:cond delay="0"/>
                                  </p:stCondLst>
                                  <p:iterate type="el" backwards="0">
                                    <p:tmAbs val="0"/>
                                  </p:iterate>
                                  <p:childTnLst>
                                    <p:set>
                                      <p:cBhvr>
                                        <p:cTn id="48" fill="hold"/>
                                        <p:tgtEl>
                                          <p:spTgt spid="268">
                                            <p:txEl>
                                              <p:pRg st="10" end="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68" grpId="1"/>
    </p:bldLst>
  </p:timing>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Questions 1-8:"/>
          <p:cNvSpPr txBox="1"/>
          <p:nvPr>
            <p:ph type="title"/>
          </p:nvPr>
        </p:nvSpPr>
        <p:spPr>
          <a:xfrm>
            <a:off x="5784224" y="430663"/>
            <a:ext cx="18353838" cy="2634209"/>
          </a:xfrm>
          <a:prstGeom prst="rect">
            <a:avLst/>
          </a:prstGeom>
        </p:spPr>
        <p:txBody>
          <a:bodyPr/>
          <a:lstStyle/>
          <a:p>
            <a:pPr>
              <a:defRPr spc="-300" sz="11600"/>
            </a:pPr>
            <a:r>
              <a:t>Question </a:t>
            </a:r>
            <a:r>
              <a:t>6</a:t>
            </a:r>
            <a:r>
              <a:t>: </a:t>
            </a:r>
          </a:p>
        </p:txBody>
      </p:sp>
      <p:pic>
        <p:nvPicPr>
          <p:cNvPr id="271"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72" name="Q1. What are your views on an assessment that places more emphasis on condition rather than the functional impact of a condition on the person?…"/>
          <p:cNvSpPr txBox="1"/>
          <p:nvPr/>
        </p:nvSpPr>
        <p:spPr>
          <a:xfrm>
            <a:off x="403440" y="3193911"/>
            <a:ext cx="23577120" cy="977840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194785">
              <a:lnSpc>
                <a:spcPct val="130000"/>
              </a:lnSpc>
              <a:defRPr sz="3920">
                <a:solidFill>
                  <a:srgbClr val="FFFFFF"/>
                </a:solidFill>
              </a:defRPr>
            </a:pPr>
            <a:r>
              <a:t>How could we prevent the provision of evidence or a formal diagnosis by a medical expert from impacting the NHS? </a:t>
            </a:r>
          </a:p>
          <a:p>
            <a:pPr lvl="1" algn="l" defTabSz="1194785">
              <a:lnSpc>
                <a:spcPct val="130000"/>
              </a:lnSpc>
              <a:defRPr sz="3920">
                <a:solidFill>
                  <a:srgbClr val="FFFFFF"/>
                </a:solidFill>
              </a:defRPr>
            </a:pPr>
            <a:r>
              <a:t>Please explain your answer and provide evidence or your opinion to support further development of our approach.</a:t>
            </a:r>
          </a:p>
          <a:p>
            <a:pPr lvl="1" algn="l" defTabSz="1194785">
              <a:lnSpc>
                <a:spcPct val="130000"/>
              </a:lnSpc>
              <a:defRPr sz="3920">
                <a:solidFill>
                  <a:srgbClr val="FFFFFF"/>
                </a:solidFill>
              </a:defRPr>
            </a:pPr>
          </a:p>
          <a:p>
            <a:pPr lvl="1" algn="l" defTabSz="1194785">
              <a:lnSpc>
                <a:spcPct val="130000"/>
              </a:lnSpc>
              <a:defRPr sz="3920">
                <a:solidFill>
                  <a:schemeClr val="accent2">
                    <a:satOff val="-45851"/>
                    <a:lumOff val="33039"/>
                  </a:schemeClr>
                </a:solidFill>
              </a:defRPr>
            </a:pPr>
            <a:r>
              <a:t>We don’t think you could prevent it from impacting on the NHS. This would be disastrous for both the NHS and for claimants. Either medical experts would be diverted from caring for patients because they had benefit claims to deal with or they simply wouldn’t prioritise benefits applications and claimants would wait many months for the necessary evidence. It would harm patients, further demoralise NHS staff and disadvantage PIP claimants.</a:t>
            </a:r>
          </a:p>
          <a:p>
            <a:pPr lvl="2" algn="l" defTabSz="1194785">
              <a:lnSpc>
                <a:spcPct val="130000"/>
              </a:lnSpc>
              <a:defRPr sz="3920">
                <a:solidFill>
                  <a:srgbClr val="009051"/>
                </a:solidFill>
              </a:defRPr>
            </a:pPr>
            <a:r>
              <a:t>People with childhood diagnoses or those who have changed GP or area since the NHS digitisation of records may not have any access to documentation confirming their diagnosis from a medical professional.</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7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7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7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7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72">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72" grpId="1"/>
    </p:bldLst>
  </p:timing>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4" name="Questions 1-8:"/>
          <p:cNvSpPr txBox="1"/>
          <p:nvPr>
            <p:ph type="title"/>
          </p:nvPr>
        </p:nvSpPr>
        <p:spPr>
          <a:xfrm>
            <a:off x="5784224" y="430663"/>
            <a:ext cx="18353838" cy="2634209"/>
          </a:xfrm>
          <a:prstGeom prst="rect">
            <a:avLst/>
          </a:prstGeom>
        </p:spPr>
        <p:txBody>
          <a:bodyPr/>
          <a:lstStyle/>
          <a:p>
            <a:pPr>
              <a:defRPr spc="-300" sz="11600"/>
            </a:pPr>
            <a:r>
              <a:t>Question </a:t>
            </a:r>
            <a:r>
              <a:t>7</a:t>
            </a:r>
            <a:r>
              <a:t>: </a:t>
            </a:r>
          </a:p>
        </p:txBody>
      </p:sp>
      <p:pic>
        <p:nvPicPr>
          <p:cNvPr id="27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76" name="Q1. What are your views on an assessment that places more emphasis on condition rather than the functional impact of a condition on the person?…"/>
          <p:cNvSpPr txBox="1"/>
          <p:nvPr/>
        </p:nvSpPr>
        <p:spPr>
          <a:xfrm>
            <a:off x="324100" y="3458379"/>
            <a:ext cx="23530885" cy="98336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228600" algn="l" defTabSz="1219168">
              <a:lnSpc>
                <a:spcPct val="130000"/>
              </a:lnSpc>
              <a:defRPr sz="4000">
                <a:solidFill>
                  <a:srgbClr val="FFFFFF"/>
                </a:solidFill>
              </a:defRPr>
            </a:pPr>
            <a:r>
              <a:t>Do you agree or disagree that eligibility for PIP should be based more on condition?</a:t>
            </a:r>
          </a:p>
          <a:p>
            <a:pPr lvl="1" marL="1010652" indent="-401052" algn="l" defTabSz="1219168">
              <a:lnSpc>
                <a:spcPct val="130000"/>
              </a:lnSpc>
              <a:buSzPct val="60000"/>
              <a:buBlip>
                <a:blip r:embed="rId3"/>
              </a:buBlip>
              <a:defRPr sz="4000">
                <a:solidFill>
                  <a:srgbClr val="FFFFFF"/>
                </a:solidFill>
              </a:defRPr>
            </a:pPr>
            <a:r>
              <a:t>Agree </a:t>
            </a:r>
          </a:p>
          <a:p>
            <a:pPr lvl="1" marL="1010652" indent="-401052" algn="l" defTabSz="1219168">
              <a:lnSpc>
                <a:spcPct val="130000"/>
              </a:lnSpc>
              <a:buSzPct val="60000"/>
              <a:buBlip>
                <a:blip r:embed="rId3"/>
              </a:buBlip>
              <a:defRPr sz="4000">
                <a:solidFill>
                  <a:srgbClr val="FFFFFF"/>
                </a:solidFill>
              </a:defRPr>
            </a:pPr>
            <a:r>
              <a:t> Disagree </a:t>
            </a:r>
          </a:p>
          <a:p>
            <a:pPr lvl="1" marL="1010652" indent="-401052" algn="l" defTabSz="1219168">
              <a:lnSpc>
                <a:spcPct val="130000"/>
              </a:lnSpc>
              <a:buSzPct val="60000"/>
              <a:buBlip>
                <a:blip r:embed="rId3"/>
              </a:buBlip>
              <a:defRPr sz="4000">
                <a:solidFill>
                  <a:srgbClr val="FFFFFF"/>
                </a:solidFill>
              </a:defRPr>
            </a:pPr>
            <a:r>
              <a:t> Don’t know</a:t>
            </a:r>
          </a:p>
          <a:p>
            <a:pPr indent="228600" algn="l" defTabSz="1219168">
              <a:lnSpc>
                <a:spcPct val="130000"/>
              </a:lnSpc>
              <a:defRPr sz="4000">
                <a:solidFill>
                  <a:srgbClr val="FFFFFF"/>
                </a:solidFill>
              </a:defRPr>
            </a:pPr>
          </a:p>
          <a:p>
            <a:pPr indent="228600" algn="l" defTabSz="1219168">
              <a:lnSpc>
                <a:spcPct val="130000"/>
              </a:lnSpc>
              <a:defRPr sz="4000">
                <a:solidFill>
                  <a:srgbClr val="FFFFFF"/>
                </a:solidFill>
              </a:defRPr>
            </a:pPr>
          </a:p>
          <a:p>
            <a:pPr lvl="1" indent="228600" algn="l" defTabSz="1219168">
              <a:lnSpc>
                <a:spcPct val="130000"/>
              </a:lnSpc>
              <a:defRPr sz="4000">
                <a:solidFill>
                  <a:schemeClr val="accent2">
                    <a:satOff val="-45851"/>
                    <a:lumOff val="33039"/>
                  </a:schemeClr>
                </a:solidFill>
              </a:defRPr>
            </a:pPr>
            <a:r>
              <a:t>Disagree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7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7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7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7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7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7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76">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76" grpId="1"/>
    </p:bldLst>
  </p:timing>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Questions 1-8:"/>
          <p:cNvSpPr txBox="1"/>
          <p:nvPr>
            <p:ph type="title"/>
          </p:nvPr>
        </p:nvSpPr>
        <p:spPr>
          <a:xfrm>
            <a:off x="5784224" y="430663"/>
            <a:ext cx="18353838" cy="2634209"/>
          </a:xfrm>
          <a:prstGeom prst="rect">
            <a:avLst/>
          </a:prstGeom>
        </p:spPr>
        <p:txBody>
          <a:bodyPr/>
          <a:lstStyle/>
          <a:p>
            <a:pPr>
              <a:defRPr spc="-300" sz="11600"/>
            </a:pPr>
            <a:r>
              <a:t>Question </a:t>
            </a:r>
            <a:r>
              <a:t>8</a:t>
            </a:r>
            <a:r>
              <a:t>: </a:t>
            </a:r>
          </a:p>
        </p:txBody>
      </p:sp>
      <p:pic>
        <p:nvPicPr>
          <p:cNvPr id="27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80" name="Q1. What are your views on an assessment that places more emphasis on condition rather than the functional impact of a condition on the person?…"/>
          <p:cNvSpPr txBox="1"/>
          <p:nvPr/>
        </p:nvSpPr>
        <p:spPr>
          <a:xfrm>
            <a:off x="324100" y="3299698"/>
            <a:ext cx="23735800" cy="997965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036293">
              <a:lnSpc>
                <a:spcPct val="130000"/>
              </a:lnSpc>
              <a:defRPr sz="3400">
                <a:solidFill>
                  <a:srgbClr val="FFFFFF"/>
                </a:solidFill>
              </a:defRPr>
            </a:pPr>
            <a:r>
              <a:t>How could we determine eligibility for the following conditions?</a:t>
            </a:r>
          </a:p>
          <a:p>
            <a:pPr lvl="1" marL="582930" indent="-323850" algn="l" defTabSz="1036293">
              <a:lnSpc>
                <a:spcPct val="130000"/>
              </a:lnSpc>
              <a:buSzPct val="123000"/>
              <a:buChar char="•"/>
              <a:defRPr sz="3400">
                <a:solidFill>
                  <a:srgbClr val="FFFFFF"/>
                </a:solidFill>
              </a:defRPr>
            </a:pPr>
            <a:r>
              <a:t>Conditions that fluctuate</a:t>
            </a:r>
          </a:p>
          <a:p>
            <a:pPr lvl="1" marL="582930" indent="-323850" algn="l" defTabSz="1036293">
              <a:lnSpc>
                <a:spcPct val="130000"/>
              </a:lnSpc>
              <a:buSzPct val="123000"/>
              <a:buChar char="•"/>
              <a:defRPr sz="3400">
                <a:solidFill>
                  <a:srgbClr val="FFFFFF"/>
                </a:solidFill>
              </a:defRPr>
            </a:pPr>
            <a:r>
              <a:t>Conditions that vary in severity</a:t>
            </a:r>
          </a:p>
          <a:p>
            <a:pPr lvl="1" marL="582930" indent="-323850" algn="l" defTabSz="1036293">
              <a:lnSpc>
                <a:spcPct val="130000"/>
              </a:lnSpc>
              <a:buSzPct val="123000"/>
              <a:buChar char="•"/>
              <a:defRPr sz="3400">
                <a:solidFill>
                  <a:srgbClr val="FFFFFF"/>
                </a:solidFill>
              </a:defRPr>
            </a:pPr>
            <a:r>
              <a:t>Conditions that might be cured or have access to better/new/novel treatments over time.</a:t>
            </a:r>
          </a:p>
          <a:p>
            <a:pPr lvl="1" indent="259080" algn="l" defTabSz="1036293">
              <a:lnSpc>
                <a:spcPct val="130000"/>
              </a:lnSpc>
              <a:defRPr sz="3400">
                <a:solidFill>
                  <a:srgbClr val="FFFFFF"/>
                </a:solidFill>
              </a:defRPr>
            </a:pPr>
          </a:p>
          <a:p>
            <a:pPr lvl="1" algn="l" defTabSz="1036293">
              <a:lnSpc>
                <a:spcPct val="130000"/>
              </a:lnSpc>
              <a:defRPr sz="3400">
                <a:solidFill>
                  <a:srgbClr val="FFFFFF"/>
                </a:solidFill>
              </a:defRPr>
            </a:pPr>
            <a:r>
              <a:t>Please explain your answer and provide evidence or your opinion to support further development in our approach.</a:t>
            </a:r>
          </a:p>
          <a:p>
            <a:pPr lvl="1" algn="l" defTabSz="1036293">
              <a:lnSpc>
                <a:spcPct val="130000"/>
              </a:lnSpc>
              <a:defRPr sz="3400">
                <a:solidFill>
                  <a:srgbClr val="FFFFFF"/>
                </a:solidFill>
              </a:defRPr>
            </a:pPr>
          </a:p>
          <a:p>
            <a:pPr lvl="1" algn="l" defTabSz="1036293">
              <a:lnSpc>
                <a:spcPct val="130000"/>
              </a:lnSpc>
              <a:defRPr sz="3400">
                <a:solidFill>
                  <a:srgbClr val="FF40FF"/>
                </a:solidFill>
              </a:defRPr>
            </a:pPr>
            <a:r>
              <a:t>The most important factor in determining eligibility is the experience of individual Disabled people of their impairments or long-term health conditions</a:t>
            </a:r>
          </a:p>
          <a:p>
            <a:pPr lvl="1" algn="l" defTabSz="1036293">
              <a:lnSpc>
                <a:spcPct val="130000"/>
              </a:lnSpc>
              <a:defRPr sz="3400">
                <a:solidFill>
                  <a:schemeClr val="accent2">
                    <a:satOff val="-45851"/>
                    <a:lumOff val="33039"/>
                  </a:schemeClr>
                </a:solidFill>
              </a:defRPr>
            </a:pPr>
            <a:r>
              <a:t>You can determine eligibility for conditions that fluctuate or vary in severity by collecting, and properly assessing, detailed evidence from the claimant. </a:t>
            </a:r>
          </a:p>
          <a:p>
            <a:pPr lvl="1" algn="l" defTabSz="1036293">
              <a:lnSpc>
                <a:spcPct val="130000"/>
              </a:lnSpc>
              <a:defRPr sz="3400">
                <a:solidFill>
                  <a:schemeClr val="accent2">
                    <a:satOff val="-45851"/>
                    <a:lumOff val="33039"/>
                  </a:schemeClr>
                </a:solidFill>
              </a:defRPr>
            </a:pPr>
            <a:r>
              <a:t>You can determine eligibility for conditions that might be cured or have new treatments by requiring claimants to inform you if their needs change -</a:t>
            </a:r>
            <a:r>
              <a:rPr>
                <a:solidFill>
                  <a:srgbClr val="FF40FF"/>
                </a:solidFill>
              </a:rPr>
              <a:t> as they are required to do now.</a:t>
            </a:r>
          </a:p>
          <a:p>
            <a:pPr lvl="1" algn="l" defTabSz="1036293">
              <a:lnSpc>
                <a:spcPct val="130000"/>
              </a:lnSpc>
              <a:defRPr sz="3400">
                <a:solidFill>
                  <a:schemeClr val="accent2">
                    <a:satOff val="-45851"/>
                    <a:lumOff val="33039"/>
                  </a:schemeClr>
                </a:solidFill>
              </a:defRPr>
            </a:pPr>
            <a:r>
              <a:t>In other words, do what you do now but do it better. Inventing money saving short-cuts to avoid collecting detailed evidence will always lead to bad outcomes for claimants and wider society.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8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8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8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8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8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8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8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80">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80">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280">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 fill="hold">
                                  <p:stCondLst>
                                    <p:cond delay="0"/>
                                  </p:stCondLst>
                                  <p:iterate type="el" backwards="0">
                                    <p:tmAbs val="0"/>
                                  </p:iterate>
                                  <p:childTnLst>
                                    <p:set>
                                      <p:cBhvr>
                                        <p:cTn id="44" fill="hold"/>
                                        <p:tgtEl>
                                          <p:spTgt spid="280">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Class="entr" nodeType="clickEffect" presetSubtype="0" presetID="1" grpId="1" fill="hold">
                                  <p:stCondLst>
                                    <p:cond delay="0"/>
                                  </p:stCondLst>
                                  <p:iterate type="el" backwards="0">
                                    <p:tmAbs val="0"/>
                                  </p:iterate>
                                  <p:childTnLst>
                                    <p:set>
                                      <p:cBhvr>
                                        <p:cTn id="48" fill="hold"/>
                                        <p:tgtEl>
                                          <p:spTgt spid="280">
                                            <p:txEl>
                                              <p:pRg st="10" end="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80" grpId="1"/>
    </p:bldLst>
  </p:timing>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2" name="Chapter 2 – PIP – Eligibility reform…"/>
          <p:cNvSpPr txBox="1"/>
          <p:nvPr>
            <p:ph type="title"/>
          </p:nvPr>
        </p:nvSpPr>
        <p:spPr>
          <a:xfrm>
            <a:off x="1243907" y="5111922"/>
            <a:ext cx="21896186" cy="2634209"/>
          </a:xfrm>
          <a:prstGeom prst="rect">
            <a:avLst/>
          </a:prstGeom>
        </p:spPr>
        <p:txBody>
          <a:bodyPr/>
          <a:lstStyle/>
          <a:p>
            <a:pPr algn="ctr">
              <a:defRPr spc="-200" sz="7500"/>
            </a:pPr>
            <a:r>
              <a:t>Chapter 2 – PIP – Eligibility reform </a:t>
            </a:r>
          </a:p>
          <a:p>
            <a:pPr algn="ctr">
              <a:defRPr spc="-200" sz="7500"/>
            </a:pPr>
            <a:r>
              <a:t>Q9-17</a:t>
            </a:r>
          </a:p>
        </p:txBody>
      </p:sp>
      <p:pic>
        <p:nvPicPr>
          <p:cNvPr id="28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284" name="GMCDP_illustrations GREEN SOLID_information.png" descr="GMCDP_illustrations GREEN SOLID_information.png"/>
          <p:cNvPicPr>
            <a:picLocks noChangeAspect="1"/>
          </p:cNvPicPr>
          <p:nvPr/>
        </p:nvPicPr>
        <p:blipFill>
          <a:blip r:embed="rId3">
            <a:extLst/>
          </a:blip>
          <a:stretch>
            <a:fillRect/>
          </a:stretch>
        </p:blipFill>
        <p:spPr>
          <a:xfrm>
            <a:off x="10420350" y="8017709"/>
            <a:ext cx="3543300" cy="3544942"/>
          </a:xfrm>
          <a:prstGeom prst="rect">
            <a:avLst/>
          </a:prstGeom>
          <a:ln w="12700">
            <a:miter lim="400000"/>
          </a:ln>
        </p:spPr>
      </p:pic>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PIP Activities"/>
          <p:cNvSpPr txBox="1"/>
          <p:nvPr>
            <p:ph type="title"/>
          </p:nvPr>
        </p:nvSpPr>
        <p:spPr>
          <a:xfrm>
            <a:off x="5784224" y="430663"/>
            <a:ext cx="18353838" cy="2634209"/>
          </a:xfrm>
          <a:prstGeom prst="rect">
            <a:avLst/>
          </a:prstGeom>
        </p:spPr>
        <p:txBody>
          <a:bodyPr/>
          <a:lstStyle>
            <a:lvl1pPr>
              <a:defRPr spc="-300" sz="11600"/>
            </a:lvl1pPr>
          </a:lstStyle>
          <a:p>
            <a:pPr/>
            <a:r>
              <a:t>PIP Activities - recap</a:t>
            </a:r>
          </a:p>
        </p:txBody>
      </p:sp>
      <p:pic>
        <p:nvPicPr>
          <p:cNvPr id="287"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88" name="Daily Living:…"/>
          <p:cNvSpPr txBox="1"/>
          <p:nvPr/>
        </p:nvSpPr>
        <p:spPr>
          <a:xfrm>
            <a:off x="363516" y="3458379"/>
            <a:ext cx="12895798" cy="981797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l" defTabSz="1463003">
              <a:lnSpc>
                <a:spcPct val="116999"/>
              </a:lnSpc>
              <a:defRPr sz="3600">
                <a:solidFill>
                  <a:srgbClr val="FFFFFF"/>
                </a:solidFill>
              </a:defRPr>
            </a:pPr>
            <a:r>
              <a:t>Daily Living:</a:t>
            </a:r>
          </a:p>
          <a:p>
            <a:pPr lvl="1" marL="1200150" indent="-666750" algn="l" defTabSz="1463003">
              <a:lnSpc>
                <a:spcPct val="116999"/>
              </a:lnSpc>
              <a:buSzPct val="100000"/>
              <a:buAutoNum type="arabicPeriod" startAt="1"/>
              <a:defRPr sz="3600">
                <a:solidFill>
                  <a:srgbClr val="FFFFFF"/>
                </a:solidFill>
              </a:defRPr>
            </a:pPr>
            <a:r>
              <a:t>Preparing food</a:t>
            </a:r>
          </a:p>
          <a:p>
            <a:pPr lvl="1" marL="1200150" indent="-666750" algn="l" defTabSz="1463003">
              <a:lnSpc>
                <a:spcPct val="116999"/>
              </a:lnSpc>
              <a:buSzPct val="100000"/>
              <a:buAutoNum type="arabicPeriod" startAt="1"/>
              <a:defRPr sz="3600">
                <a:solidFill>
                  <a:srgbClr val="FFFFFF"/>
                </a:solidFill>
              </a:defRPr>
            </a:pPr>
            <a:r>
              <a:t>Taking nutrition</a:t>
            </a:r>
          </a:p>
          <a:p>
            <a:pPr lvl="1" marL="1200150" indent="-666750" algn="l" defTabSz="1463003">
              <a:lnSpc>
                <a:spcPct val="116999"/>
              </a:lnSpc>
              <a:buSzPct val="100000"/>
              <a:buAutoNum type="arabicPeriod" startAt="1"/>
              <a:defRPr sz="3600">
                <a:solidFill>
                  <a:srgbClr val="FFFFFF"/>
                </a:solidFill>
              </a:defRPr>
            </a:pPr>
            <a:r>
              <a:t>Managing therapy or monitoring a health condition</a:t>
            </a:r>
          </a:p>
          <a:p>
            <a:pPr lvl="1" marL="1200150" indent="-666750" algn="l" defTabSz="1463003">
              <a:lnSpc>
                <a:spcPct val="116999"/>
              </a:lnSpc>
              <a:buSzPct val="100000"/>
              <a:buAutoNum type="arabicPeriod" startAt="1"/>
              <a:defRPr sz="3600">
                <a:solidFill>
                  <a:srgbClr val="FFFFFF"/>
                </a:solidFill>
              </a:defRPr>
            </a:pPr>
            <a:r>
              <a:t>Washing and bathing</a:t>
            </a:r>
          </a:p>
          <a:p>
            <a:pPr lvl="1" marL="1200150" indent="-666750" algn="l" defTabSz="1463003">
              <a:lnSpc>
                <a:spcPct val="116999"/>
              </a:lnSpc>
              <a:buSzPct val="100000"/>
              <a:buAutoNum type="arabicPeriod" startAt="1"/>
              <a:defRPr sz="3600">
                <a:solidFill>
                  <a:srgbClr val="FFFFFF"/>
                </a:solidFill>
              </a:defRPr>
            </a:pPr>
            <a:r>
              <a:t>Managing toilet needs or incontinence</a:t>
            </a:r>
          </a:p>
          <a:p>
            <a:pPr lvl="1" marL="1200150" indent="-666750" algn="l" defTabSz="1463003">
              <a:lnSpc>
                <a:spcPct val="116999"/>
              </a:lnSpc>
              <a:buSzPct val="100000"/>
              <a:buAutoNum type="arabicPeriod" startAt="1"/>
              <a:defRPr sz="3600">
                <a:solidFill>
                  <a:srgbClr val="FFFFFF"/>
                </a:solidFill>
              </a:defRPr>
            </a:pPr>
            <a:r>
              <a:t>Dressing and undressing</a:t>
            </a:r>
          </a:p>
          <a:p>
            <a:pPr lvl="1" marL="1200150" indent="-666750" algn="l" defTabSz="1463003">
              <a:lnSpc>
                <a:spcPct val="116999"/>
              </a:lnSpc>
              <a:buSzPct val="100000"/>
              <a:buAutoNum type="arabicPeriod" startAt="1"/>
              <a:defRPr sz="3600">
                <a:solidFill>
                  <a:srgbClr val="FFFFFF"/>
                </a:solidFill>
              </a:defRPr>
            </a:pPr>
            <a:r>
              <a:t>Communicating verbally</a:t>
            </a:r>
          </a:p>
          <a:p>
            <a:pPr lvl="1" marL="1200150" indent="-666750" algn="l" defTabSz="1463003">
              <a:lnSpc>
                <a:spcPct val="116999"/>
              </a:lnSpc>
              <a:buSzPct val="100000"/>
              <a:buAutoNum type="arabicPeriod" startAt="1"/>
              <a:defRPr sz="3600">
                <a:solidFill>
                  <a:srgbClr val="FFFFFF"/>
                </a:solidFill>
              </a:defRPr>
            </a:pPr>
            <a:r>
              <a:t>Reading and understanding signs, symbols, and words</a:t>
            </a:r>
          </a:p>
          <a:p>
            <a:pPr lvl="1" marL="1200150" indent="-666750" algn="l" defTabSz="1463003">
              <a:lnSpc>
                <a:spcPct val="116999"/>
              </a:lnSpc>
              <a:buSzPct val="100000"/>
              <a:buAutoNum type="arabicPeriod" startAt="1"/>
              <a:defRPr sz="3600">
                <a:solidFill>
                  <a:srgbClr val="FFFFFF"/>
                </a:solidFill>
              </a:defRPr>
            </a:pPr>
            <a:r>
              <a:t>Engaging with other people face to face</a:t>
            </a:r>
          </a:p>
          <a:p>
            <a:pPr lvl="1" marL="1200150" indent="-666750" algn="l" defTabSz="1463003">
              <a:lnSpc>
                <a:spcPct val="116999"/>
              </a:lnSpc>
              <a:buSzPct val="100000"/>
              <a:buAutoNum type="arabicPeriod" startAt="1"/>
              <a:defRPr sz="3600">
                <a:solidFill>
                  <a:srgbClr val="FFFFFF"/>
                </a:solidFill>
              </a:defRPr>
            </a:pPr>
            <a:r>
              <a:t>Making budgeting decisions</a:t>
            </a:r>
          </a:p>
          <a:p>
            <a:pPr algn="l" defTabSz="1463003">
              <a:lnSpc>
                <a:spcPct val="116999"/>
              </a:lnSpc>
              <a:defRPr sz="3600">
                <a:solidFill>
                  <a:srgbClr val="FFFFFF"/>
                </a:solidFill>
              </a:defRPr>
            </a:pPr>
          </a:p>
          <a:p>
            <a:pPr algn="l" defTabSz="1463003">
              <a:lnSpc>
                <a:spcPct val="116999"/>
              </a:lnSpc>
              <a:defRPr sz="3600">
                <a:solidFill>
                  <a:srgbClr val="FFFFFF"/>
                </a:solidFill>
              </a:defRPr>
            </a:pPr>
            <a:r>
              <a:t>Mobility activities: </a:t>
            </a:r>
          </a:p>
          <a:p>
            <a:pPr lvl="1" marL="1200150" indent="-666750" algn="l" defTabSz="1463003">
              <a:lnSpc>
                <a:spcPct val="116999"/>
              </a:lnSpc>
              <a:buSzPct val="100000"/>
              <a:buAutoNum type="arabicPeriod" startAt="11"/>
              <a:defRPr sz="3600">
                <a:solidFill>
                  <a:srgbClr val="FFFFFF"/>
                </a:solidFill>
              </a:defRPr>
            </a:pPr>
            <a:r>
              <a:t>Planning and following journeys</a:t>
            </a:r>
          </a:p>
          <a:p>
            <a:pPr lvl="1" marL="1200150" indent="-666750" algn="l" defTabSz="1463003">
              <a:lnSpc>
                <a:spcPct val="116999"/>
              </a:lnSpc>
              <a:buSzPct val="100000"/>
              <a:buAutoNum type="arabicPeriod" startAt="11"/>
              <a:defRPr sz="3600">
                <a:solidFill>
                  <a:srgbClr val="FFFFFF"/>
                </a:solidFill>
              </a:defRPr>
            </a:pPr>
            <a:r>
              <a:t>Moving around</a:t>
            </a:r>
          </a:p>
        </p:txBody>
      </p:sp>
      <p:sp>
        <p:nvSpPr>
          <p:cNvPr id="289" name="Award rates:…"/>
          <p:cNvSpPr txBox="1"/>
          <p:nvPr/>
        </p:nvSpPr>
        <p:spPr>
          <a:xfrm>
            <a:off x="13958250" y="6793045"/>
            <a:ext cx="10399775" cy="69138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lgn="l" defTabSz="2218888">
              <a:lnSpc>
                <a:spcPct val="116999"/>
              </a:lnSpc>
              <a:defRPr sz="3100">
                <a:solidFill>
                  <a:srgbClr val="FFFFFF"/>
                </a:solidFill>
              </a:defRPr>
            </a:pPr>
            <a:r>
              <a:t>Award rates:</a:t>
            </a:r>
          </a:p>
          <a:p>
            <a:pPr algn="l" defTabSz="2218888">
              <a:lnSpc>
                <a:spcPct val="116999"/>
              </a:lnSpc>
              <a:defRPr sz="3100">
                <a:solidFill>
                  <a:srgbClr val="FFFFFF"/>
                </a:solidFill>
              </a:defRPr>
            </a:pPr>
          </a:p>
          <a:p>
            <a:pPr algn="l" defTabSz="2218888">
              <a:lnSpc>
                <a:spcPct val="116999"/>
              </a:lnSpc>
              <a:defRPr sz="3100">
                <a:solidFill>
                  <a:srgbClr val="FFFFFF"/>
                </a:solidFill>
              </a:defRPr>
            </a:pPr>
            <a:r>
              <a:t>Daily Living: </a:t>
            </a:r>
          </a:p>
          <a:p>
            <a:pPr algn="l" defTabSz="2218888">
              <a:lnSpc>
                <a:spcPct val="116999"/>
              </a:lnSpc>
              <a:defRPr sz="3100">
                <a:solidFill>
                  <a:srgbClr val="FFFFFF"/>
                </a:solidFill>
              </a:defRPr>
            </a:pPr>
            <a:r>
              <a:t>Standard: 8-11 points - £72.65 </a:t>
            </a:r>
          </a:p>
          <a:p>
            <a:pPr algn="l" defTabSz="2218888">
              <a:lnSpc>
                <a:spcPct val="116999"/>
              </a:lnSpc>
              <a:defRPr sz="3100">
                <a:solidFill>
                  <a:srgbClr val="FFFFFF"/>
                </a:solidFill>
              </a:defRPr>
            </a:pPr>
            <a:r>
              <a:t>Enhanced: 12 or more points - £108.55</a:t>
            </a:r>
          </a:p>
          <a:p>
            <a:pPr algn="l" defTabSz="2218888">
              <a:lnSpc>
                <a:spcPct val="116999"/>
              </a:lnSpc>
              <a:defRPr sz="3100">
                <a:solidFill>
                  <a:srgbClr val="FFFFFF"/>
                </a:solidFill>
              </a:defRPr>
            </a:pPr>
          </a:p>
          <a:p>
            <a:pPr algn="l" defTabSz="2218888">
              <a:lnSpc>
                <a:spcPct val="116999"/>
              </a:lnSpc>
              <a:defRPr sz="3100">
                <a:solidFill>
                  <a:srgbClr val="FFFFFF"/>
                </a:solidFill>
              </a:defRPr>
            </a:pPr>
            <a:r>
              <a:t>Mobility: </a:t>
            </a:r>
          </a:p>
          <a:p>
            <a:pPr algn="l" defTabSz="2218888">
              <a:lnSpc>
                <a:spcPct val="116999"/>
              </a:lnSpc>
              <a:defRPr sz="3100">
                <a:solidFill>
                  <a:srgbClr val="FFFFFF"/>
                </a:solidFill>
              </a:defRPr>
            </a:pPr>
            <a:r>
              <a:t>Standard: 8-11 points - £28.70</a:t>
            </a:r>
          </a:p>
          <a:p>
            <a:pPr algn="l" defTabSz="2218888">
              <a:lnSpc>
                <a:spcPct val="116999"/>
              </a:lnSpc>
              <a:defRPr sz="3100">
                <a:solidFill>
                  <a:srgbClr val="FFFFFF"/>
                </a:solidFill>
              </a:defRPr>
            </a:pPr>
            <a:r>
              <a:t>Enhanced: 12 or more points - £75.75</a:t>
            </a:r>
          </a:p>
          <a:p>
            <a:pPr algn="l" defTabSz="2218888">
              <a:lnSpc>
                <a:spcPct val="116999"/>
              </a:lnSpc>
              <a:defRPr sz="3100">
                <a:solidFill>
                  <a:srgbClr val="FFFFFF"/>
                </a:solidFill>
              </a:defRPr>
            </a:pPr>
          </a:p>
          <a:p>
            <a:pPr algn="l" defTabSz="2218888">
              <a:lnSpc>
                <a:spcPct val="116999"/>
              </a:lnSpc>
              <a:defRPr sz="3100">
                <a:solidFill>
                  <a:srgbClr val="FFFFFF"/>
                </a:solidFill>
              </a:defRPr>
            </a:pPr>
            <a:r>
              <a:t>(Maximum amount is under £800 per month)</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8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88">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288">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288">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288">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288">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0" presetID="1" grpId="1" fill="hold">
                                  <p:stCondLst>
                                    <p:cond delay="0"/>
                                  </p:stCondLst>
                                  <p:iterate type="el" backwards="0">
                                    <p:tmAbs val="0"/>
                                  </p:iterate>
                                  <p:childTnLst>
                                    <p:set>
                                      <p:cBhvr>
                                        <p:cTn id="27" fill="hold"/>
                                        <p:tgtEl>
                                          <p:spTgt spid="288">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Class="entr" nodeType="clickEffect" presetSubtype="0" presetID="1" grpId="1" fill="hold">
                                  <p:stCondLst>
                                    <p:cond delay="0"/>
                                  </p:stCondLst>
                                  <p:iterate type="el" backwards="0">
                                    <p:tmAbs val="0"/>
                                  </p:iterate>
                                  <p:childTnLst>
                                    <p:set>
                                      <p:cBhvr>
                                        <p:cTn id="31" fill="hold"/>
                                        <p:tgtEl>
                                          <p:spTgt spid="288">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Class="entr" nodeType="clickEffect" presetSubtype="0" presetID="1" grpId="1" fill="hold">
                                  <p:stCondLst>
                                    <p:cond delay="0"/>
                                  </p:stCondLst>
                                  <p:iterate type="el" backwards="0">
                                    <p:tmAbs val="0"/>
                                  </p:iterate>
                                  <p:childTnLst>
                                    <p:set>
                                      <p:cBhvr>
                                        <p:cTn id="35" fill="hold"/>
                                        <p:tgtEl>
                                          <p:spTgt spid="288">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Class="entr" nodeType="clickEffect" presetSubtype="0" presetID="1" grpId="1" fill="hold">
                                  <p:stCondLst>
                                    <p:cond delay="0"/>
                                  </p:stCondLst>
                                  <p:iterate type="el" backwards="0">
                                    <p:tmAbs val="0"/>
                                  </p:iterate>
                                  <p:childTnLst>
                                    <p:set>
                                      <p:cBhvr>
                                        <p:cTn id="39" fill="hold"/>
                                        <p:tgtEl>
                                          <p:spTgt spid="288">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Class="entr" nodeType="clickEffect" presetSubtype="0" presetID="1" grpId="1" fill="hold">
                                  <p:stCondLst>
                                    <p:cond delay="0"/>
                                  </p:stCondLst>
                                  <p:iterate type="el" backwards="0">
                                    <p:tmAbs val="0"/>
                                  </p:iterate>
                                  <p:childTnLst>
                                    <p:set>
                                      <p:cBhvr>
                                        <p:cTn id="43" fill="hold"/>
                                        <p:tgtEl>
                                          <p:spTgt spid="288">
                                            <p:txEl>
                                              <p:pRg st="9" end="9"/>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Class="entr" nodeType="clickEffect" presetSubtype="0" presetID="1" grpId="1" fill="hold">
                                  <p:stCondLst>
                                    <p:cond delay="0"/>
                                  </p:stCondLst>
                                  <p:iterate type="el" backwards="0">
                                    <p:tmAbs val="0"/>
                                  </p:iterate>
                                  <p:childTnLst>
                                    <p:set>
                                      <p:cBhvr>
                                        <p:cTn id="47" fill="hold"/>
                                        <p:tgtEl>
                                          <p:spTgt spid="288">
                                            <p:txEl>
                                              <p:pRg st="10" end="10"/>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Class="entr" nodeType="clickEffect" presetSubtype="0" presetID="1" grpId="1" fill="hold">
                                  <p:stCondLst>
                                    <p:cond delay="0"/>
                                  </p:stCondLst>
                                  <p:iterate type="el" backwards="0">
                                    <p:tmAbs val="0"/>
                                  </p:iterate>
                                  <p:childTnLst>
                                    <p:set>
                                      <p:cBhvr>
                                        <p:cTn id="51" fill="hold"/>
                                        <p:tgtEl>
                                          <p:spTgt spid="288">
                                            <p:txEl>
                                              <p:pRg st="11" end="11"/>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Class="entr" nodeType="clickEffect" presetSubtype="0" presetID="1" grpId="1" fill="hold">
                                  <p:stCondLst>
                                    <p:cond delay="0"/>
                                  </p:stCondLst>
                                  <p:iterate type="el" backwards="0">
                                    <p:tmAbs val="0"/>
                                  </p:iterate>
                                  <p:childTnLst>
                                    <p:set>
                                      <p:cBhvr>
                                        <p:cTn id="55" fill="hold"/>
                                        <p:tgtEl>
                                          <p:spTgt spid="288">
                                            <p:txEl>
                                              <p:pRg st="12" end="12"/>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Class="entr" nodeType="clickEffect" presetSubtype="0" presetID="1" grpId="1" fill="hold">
                                  <p:stCondLst>
                                    <p:cond delay="0"/>
                                  </p:stCondLst>
                                  <p:iterate type="el" backwards="0">
                                    <p:tmAbs val="0"/>
                                  </p:iterate>
                                  <p:childTnLst>
                                    <p:set>
                                      <p:cBhvr>
                                        <p:cTn id="59" fill="hold"/>
                                        <p:tgtEl>
                                          <p:spTgt spid="288">
                                            <p:txEl>
                                              <p:pRg st="13" end="13"/>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Class="entr" nodeType="clickEffect" presetSubtype="0" presetID="1" grpId="1" fill="hold">
                                  <p:stCondLst>
                                    <p:cond delay="0"/>
                                  </p:stCondLst>
                                  <p:iterate type="el" backwards="0">
                                    <p:tmAbs val="0"/>
                                  </p:iterate>
                                  <p:childTnLst>
                                    <p:set>
                                      <p:cBhvr>
                                        <p:cTn id="63" fill="hold"/>
                                        <p:tgtEl>
                                          <p:spTgt spid="288">
                                            <p:txEl>
                                              <p:pRg st="14" end="14"/>
                                            </p:txEl>
                                          </p:spTgt>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Class="entr" nodeType="clickEffect" presetSubtype="0" presetID="1" grpId="2" fill="hold">
                                  <p:stCondLst>
                                    <p:cond delay="0"/>
                                  </p:stCondLst>
                                  <p:iterate type="el" backwards="0">
                                    <p:tmAbs val="0"/>
                                  </p:iterate>
                                  <p:childTnLst>
                                    <p:set>
                                      <p:cBhvr>
                                        <p:cTn id="67" fill="hold"/>
                                        <p:tgtEl>
                                          <p:spTgt spid="289">
                                            <p:bg/>
                                          </p:spTgt>
                                        </p:tgtEl>
                                        <p:attrNameLst>
                                          <p:attrName>style.visibility</p:attrName>
                                        </p:attrNameLst>
                                      </p:cBhvr>
                                      <p:to>
                                        <p:strVal val="visible"/>
                                      </p:to>
                                    </p:set>
                                  </p:childTnLst>
                                </p:cTn>
                              </p:par>
                              <p:par>
                                <p:cTn id="68" presetClass="entr" nodeType="withEffect" presetSubtype="0" presetID="1" grpId="2" fill="hold">
                                  <p:stCondLst>
                                    <p:cond delay="0"/>
                                  </p:stCondLst>
                                  <p:iterate type="el" backwards="0">
                                    <p:tmAbs val="0"/>
                                  </p:iterate>
                                  <p:childTnLst>
                                    <p:set>
                                      <p:cBhvr>
                                        <p:cTn id="69" fill="hold"/>
                                        <p:tgtEl>
                                          <p:spTgt spid="289">
                                            <p:txEl>
                                              <p:pRg st="0" end="0"/>
                                            </p:txEl>
                                          </p:spTgt>
                                        </p:tgtEl>
                                        <p:attrNameLst>
                                          <p:attrName>style.visibility</p:attrName>
                                        </p:attrNameLst>
                                      </p:cBhvr>
                                      <p:to>
                                        <p:strVal val="visible"/>
                                      </p:to>
                                    </p:set>
                                  </p:childTnLst>
                                </p:cTn>
                              </p:par>
                            </p:childTnLst>
                          </p:cTn>
                        </p:par>
                        <p:par>
                          <p:cTn id="70" fill="hold">
                            <p:stCondLst>
                              <p:cond delay="0"/>
                            </p:stCondLst>
                            <p:childTnLst>
                              <p:par>
                                <p:cTn id="71" presetClass="entr" nodeType="afterEffect" presetSubtype="0" presetID="1" grpId="2" fill="hold">
                                  <p:stCondLst>
                                    <p:cond delay="0"/>
                                  </p:stCondLst>
                                  <p:iterate type="el" backwards="0">
                                    <p:tmAbs val="0"/>
                                  </p:iterate>
                                  <p:childTnLst>
                                    <p:set>
                                      <p:cBhvr>
                                        <p:cTn id="72" fill="hold"/>
                                        <p:tgtEl>
                                          <p:spTgt spid="289">
                                            <p:txEl>
                                              <p:pRg st="1" end="1"/>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Class="entr" nodeType="clickEffect" presetSubtype="0" presetID="1" grpId="2" fill="hold">
                                  <p:stCondLst>
                                    <p:cond delay="0"/>
                                  </p:stCondLst>
                                  <p:iterate type="el" backwards="0">
                                    <p:tmAbs val="0"/>
                                  </p:iterate>
                                  <p:childTnLst>
                                    <p:set>
                                      <p:cBhvr>
                                        <p:cTn id="76" fill="hold"/>
                                        <p:tgtEl>
                                          <p:spTgt spid="289">
                                            <p:txEl>
                                              <p:pRg st="2" end="2"/>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Class="entr" nodeType="clickEffect" presetSubtype="0" presetID="1" grpId="2" fill="hold">
                                  <p:stCondLst>
                                    <p:cond delay="0"/>
                                  </p:stCondLst>
                                  <p:iterate type="el" backwards="0">
                                    <p:tmAbs val="0"/>
                                  </p:iterate>
                                  <p:childTnLst>
                                    <p:set>
                                      <p:cBhvr>
                                        <p:cTn id="80" fill="hold"/>
                                        <p:tgtEl>
                                          <p:spTgt spid="289">
                                            <p:txEl>
                                              <p:pRg st="3" end="3"/>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Class="entr" nodeType="clickEffect" presetSubtype="0" presetID="1" grpId="2" fill="hold">
                                  <p:stCondLst>
                                    <p:cond delay="0"/>
                                  </p:stCondLst>
                                  <p:iterate type="el" backwards="0">
                                    <p:tmAbs val="0"/>
                                  </p:iterate>
                                  <p:childTnLst>
                                    <p:set>
                                      <p:cBhvr>
                                        <p:cTn id="84" fill="hold"/>
                                        <p:tgtEl>
                                          <p:spTgt spid="289">
                                            <p:txEl>
                                              <p:pRg st="4" end="4"/>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Class="entr" nodeType="clickEffect" presetSubtype="0" presetID="1" grpId="2" fill="hold">
                                  <p:stCondLst>
                                    <p:cond delay="0"/>
                                  </p:stCondLst>
                                  <p:iterate type="el" backwards="0">
                                    <p:tmAbs val="0"/>
                                  </p:iterate>
                                  <p:childTnLst>
                                    <p:set>
                                      <p:cBhvr>
                                        <p:cTn id="88" fill="hold"/>
                                        <p:tgtEl>
                                          <p:spTgt spid="289">
                                            <p:txEl>
                                              <p:pRg st="5" end="5"/>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Class="entr" nodeType="clickEffect" presetSubtype="0" presetID="1" grpId="2" fill="hold">
                                  <p:stCondLst>
                                    <p:cond delay="0"/>
                                  </p:stCondLst>
                                  <p:iterate type="el" backwards="0">
                                    <p:tmAbs val="0"/>
                                  </p:iterate>
                                  <p:childTnLst>
                                    <p:set>
                                      <p:cBhvr>
                                        <p:cTn id="92" fill="hold"/>
                                        <p:tgtEl>
                                          <p:spTgt spid="289">
                                            <p:txEl>
                                              <p:pRg st="6" end="6"/>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Class="entr" nodeType="clickEffect" presetSubtype="0" presetID="1" grpId="2" fill="hold">
                                  <p:stCondLst>
                                    <p:cond delay="0"/>
                                  </p:stCondLst>
                                  <p:iterate type="el" backwards="0">
                                    <p:tmAbs val="0"/>
                                  </p:iterate>
                                  <p:childTnLst>
                                    <p:set>
                                      <p:cBhvr>
                                        <p:cTn id="96" fill="hold"/>
                                        <p:tgtEl>
                                          <p:spTgt spid="289">
                                            <p:txEl>
                                              <p:pRg st="7" end="7"/>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Class="entr" nodeType="clickEffect" presetSubtype="0" presetID="1" grpId="2" fill="hold">
                                  <p:stCondLst>
                                    <p:cond delay="0"/>
                                  </p:stCondLst>
                                  <p:iterate type="el" backwards="0">
                                    <p:tmAbs val="0"/>
                                  </p:iterate>
                                  <p:childTnLst>
                                    <p:set>
                                      <p:cBhvr>
                                        <p:cTn id="100" fill="hold"/>
                                        <p:tgtEl>
                                          <p:spTgt spid="289">
                                            <p:txEl>
                                              <p:pRg st="8" end="8"/>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Class="entr" nodeType="clickEffect" presetSubtype="0" presetID="1" grpId="2" fill="hold">
                                  <p:stCondLst>
                                    <p:cond delay="0"/>
                                  </p:stCondLst>
                                  <p:iterate type="el" backwards="0">
                                    <p:tmAbs val="0"/>
                                  </p:iterate>
                                  <p:childTnLst>
                                    <p:set>
                                      <p:cBhvr>
                                        <p:cTn id="104" fill="hold"/>
                                        <p:tgtEl>
                                          <p:spTgt spid="289">
                                            <p:txEl>
                                              <p:pRg st="9" end="9"/>
                                            </p:txEl>
                                          </p:spTgt>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Class="entr" nodeType="clickEffect" presetSubtype="0" presetID="1" grpId="2" fill="hold">
                                  <p:stCondLst>
                                    <p:cond delay="0"/>
                                  </p:stCondLst>
                                  <p:iterate type="el" backwards="0">
                                    <p:tmAbs val="0"/>
                                  </p:iterate>
                                  <p:childTnLst>
                                    <p:set>
                                      <p:cBhvr>
                                        <p:cTn id="108" fill="hold"/>
                                        <p:tgtEl>
                                          <p:spTgt spid="289">
                                            <p:txEl>
                                              <p:pRg st="10" end="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88" grpId="1"/>
      <p:bldP build="p" bldLvl="5" animBg="1" rev="0" advAuto="0" spid="289" grpId="2"/>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Structure of this meeting"/>
          <p:cNvSpPr txBox="1"/>
          <p:nvPr>
            <p:ph type="title"/>
          </p:nvPr>
        </p:nvSpPr>
        <p:spPr>
          <a:xfrm>
            <a:off x="5744939" y="952500"/>
            <a:ext cx="17432562" cy="1433164"/>
          </a:xfrm>
          <a:prstGeom prst="rect">
            <a:avLst/>
          </a:prstGeom>
        </p:spPr>
        <p:txBody>
          <a:bodyPr/>
          <a:lstStyle>
            <a:lvl1pPr>
              <a:defRPr spc="-200"/>
            </a:lvl1pPr>
          </a:lstStyle>
          <a:p>
            <a:pPr/>
            <a:r>
              <a:t>Structure of this meeting</a:t>
            </a:r>
          </a:p>
        </p:txBody>
      </p:sp>
      <p:sp>
        <p:nvSpPr>
          <p:cNvPr id="178" name="Introductions…"/>
          <p:cNvSpPr txBox="1"/>
          <p:nvPr/>
        </p:nvSpPr>
        <p:spPr>
          <a:xfrm>
            <a:off x="3802312" y="5050405"/>
            <a:ext cx="19810836" cy="66522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09600" indent="-609600" algn="l">
              <a:lnSpc>
                <a:spcPct val="150000"/>
              </a:lnSpc>
              <a:spcBef>
                <a:spcPts val="1200"/>
              </a:spcBef>
              <a:buSzPct val="123000"/>
              <a:buChar char="•"/>
              <a:defRPr sz="4800">
                <a:solidFill>
                  <a:srgbClr val="FFFFFF"/>
                </a:solidFill>
              </a:defRPr>
            </a:pPr>
            <a:r>
              <a:t>Introductions</a:t>
            </a:r>
          </a:p>
          <a:p>
            <a:pPr marL="609600" indent="-609600" algn="l">
              <a:lnSpc>
                <a:spcPct val="150000"/>
              </a:lnSpc>
              <a:spcBef>
                <a:spcPts val="1200"/>
              </a:spcBef>
              <a:buSzPct val="123000"/>
              <a:buChar char="•"/>
              <a:defRPr sz="4800">
                <a:solidFill>
                  <a:srgbClr val="FFFFFF"/>
                </a:solidFill>
              </a:defRPr>
            </a:pPr>
            <a:r>
              <a:t>Share information about the current UK PIP Consultation (not Social Model - prepare yourselves!)</a:t>
            </a:r>
          </a:p>
          <a:p>
            <a:pPr marL="609600" indent="-609600" algn="l">
              <a:lnSpc>
                <a:spcPct val="150000"/>
              </a:lnSpc>
              <a:spcBef>
                <a:spcPts val="1200"/>
              </a:spcBef>
              <a:buSzPct val="123000"/>
              <a:buChar char="•"/>
              <a:defRPr sz="4800">
                <a:solidFill>
                  <a:srgbClr val="FFFFFF"/>
                </a:solidFill>
              </a:defRPr>
            </a:pPr>
            <a:r>
              <a:t>Discuss ideas for how to respond - quick response (20 minutes) &amp; government form (rest of meeting)</a:t>
            </a:r>
          </a:p>
          <a:p>
            <a:pPr marL="609600" indent="-609600" algn="l">
              <a:lnSpc>
                <a:spcPct val="150000"/>
              </a:lnSpc>
              <a:spcBef>
                <a:spcPts val="1200"/>
              </a:spcBef>
              <a:buSzPct val="123000"/>
              <a:buChar char="•"/>
              <a:defRPr sz="4800">
                <a:solidFill>
                  <a:srgbClr val="FFFFFF"/>
                </a:solidFill>
              </a:defRPr>
            </a:pPr>
            <a:r>
              <a:t>Closing questions and comments</a:t>
            </a:r>
          </a:p>
        </p:txBody>
      </p:sp>
      <p:pic>
        <p:nvPicPr>
          <p:cNvPr id="17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1" name="Chapter 2: Green Paper Information"/>
          <p:cNvSpPr txBox="1"/>
          <p:nvPr>
            <p:ph type="title"/>
          </p:nvPr>
        </p:nvSpPr>
        <p:spPr>
          <a:xfrm>
            <a:off x="5784224" y="430663"/>
            <a:ext cx="18353838" cy="2634209"/>
          </a:xfrm>
          <a:prstGeom prst="rect">
            <a:avLst/>
          </a:prstGeom>
        </p:spPr>
        <p:txBody>
          <a:bodyPr/>
          <a:lstStyle>
            <a:lvl1pPr>
              <a:defRPr spc="-200"/>
            </a:lvl1pPr>
          </a:lstStyle>
          <a:p>
            <a:pPr/>
            <a:r>
              <a:t>Chapter 2: Green Paper Information </a:t>
            </a:r>
          </a:p>
        </p:txBody>
      </p:sp>
      <p:pic>
        <p:nvPicPr>
          <p:cNvPr id="292" name="GMCDP logo white no box.jpg" descr="GMCDP logo white no box.jpg"/>
          <p:cNvPicPr>
            <a:picLocks noChangeAspect="1"/>
          </p:cNvPicPr>
          <p:nvPr/>
        </p:nvPicPr>
        <p:blipFill>
          <a:blip r:embed="rId3">
            <a:extLst/>
          </a:blip>
          <a:stretch>
            <a:fillRect/>
          </a:stretch>
        </p:blipFill>
        <p:spPr>
          <a:xfrm>
            <a:off x="297186" y="348435"/>
            <a:ext cx="5095305" cy="2634209"/>
          </a:xfrm>
          <a:prstGeom prst="rect">
            <a:avLst/>
          </a:prstGeom>
          <a:ln w="12700">
            <a:miter lim="400000"/>
          </a:ln>
        </p:spPr>
      </p:pic>
      <p:sp>
        <p:nvSpPr>
          <p:cNvPr id="293" name="“In this chapter, we look at the potential for… making changes to the PIP eligibility criteria, including whether changes should be made to activities, descriptors, points, and the required period condition.”…"/>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891538" indent="-495300" algn="l" defTabSz="1584920">
              <a:lnSpc>
                <a:spcPct val="130000"/>
              </a:lnSpc>
              <a:buSzPct val="123000"/>
              <a:buChar char="•"/>
              <a:defRPr sz="3900">
                <a:solidFill>
                  <a:srgbClr val="FFFFFF"/>
                </a:solidFill>
              </a:defRPr>
            </a:pPr>
            <a:r>
              <a:t>“In this chapter, we look at the potential for… making changes to the PIP eligibility criteria, including whether changes should be made to activities, descriptors, points, and the required period condition.”</a:t>
            </a:r>
          </a:p>
          <a:p>
            <a:pPr lvl="1" marL="891538" indent="-495300" algn="l" defTabSz="1584920">
              <a:lnSpc>
                <a:spcPct val="130000"/>
              </a:lnSpc>
              <a:buSzPct val="123000"/>
              <a:buChar char="•"/>
              <a:defRPr sz="3900">
                <a:solidFill>
                  <a:srgbClr val="FFFFFF"/>
                </a:solidFill>
              </a:defRPr>
            </a:pPr>
            <a:r>
              <a:t>“Entitlement to PIP considers the twelve activities relating to daily living and mobility”</a:t>
            </a:r>
          </a:p>
          <a:p>
            <a:pPr lvl="1" marL="891538" indent="-495300" algn="l" defTabSz="1584920">
              <a:lnSpc>
                <a:spcPct val="130000"/>
              </a:lnSpc>
              <a:buSzPct val="123000"/>
              <a:buChar char="•"/>
              <a:defRPr sz="3900">
                <a:solidFill>
                  <a:srgbClr val="FFFFFF"/>
                </a:solidFill>
              </a:defRPr>
            </a:pPr>
            <a:r>
              <a:t>“Over time, following successful legal challenges, how we define certain elements within the activities and descriptors has changed and they capture the impacts of some health conditions or disabilities differently than was intended when the activities were designed.”</a:t>
            </a:r>
          </a:p>
          <a:p>
            <a:pPr lvl="1" marL="891538" indent="-495300" algn="l" defTabSz="1584920">
              <a:lnSpc>
                <a:spcPct val="130000"/>
              </a:lnSpc>
              <a:buSzPct val="123000"/>
              <a:buChar char="•"/>
              <a:defRPr sz="3900">
                <a:solidFill>
                  <a:srgbClr val="FFFFFF"/>
                </a:solidFill>
              </a:defRPr>
            </a:pPr>
            <a:r>
              <a:t>“If a functional assessment is retained, we could consider partially or fully reviewing the PIP entitlement criteria to ensure they are working as intended. Our aim would be to ensure that the criteria are fair and that we focus support on people with the highest needs and significant ongoing extra costs.”</a:t>
            </a:r>
          </a:p>
          <a:p>
            <a:pPr lvl="1" marL="891538" indent="-495300" algn="l" defTabSz="1584920">
              <a:lnSpc>
                <a:spcPct val="130000"/>
              </a:lnSpc>
              <a:buSzPct val="123000"/>
              <a:buChar char="•"/>
              <a:defRPr sz="3900">
                <a:solidFill>
                  <a:srgbClr val="FFFFFF"/>
                </a:solidFill>
              </a:defRPr>
            </a:pPr>
            <a:r>
              <a:t>“To be entitled to PIP, people have to satisfy a qualifying period of three months and meet a prospective test of nine months… the ‘required period condition’ and they help establish that the health condition or disability is likely to be long-term.”</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93">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29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29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29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293">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3" grpId="1"/>
    </p:bldLst>
  </p:timing>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7" name="Questions 9-17:"/>
          <p:cNvSpPr txBox="1"/>
          <p:nvPr>
            <p:ph type="title"/>
          </p:nvPr>
        </p:nvSpPr>
        <p:spPr>
          <a:xfrm>
            <a:off x="5784224" y="430663"/>
            <a:ext cx="18353838" cy="2634209"/>
          </a:xfrm>
          <a:prstGeom prst="rect">
            <a:avLst/>
          </a:prstGeom>
        </p:spPr>
        <p:txBody>
          <a:bodyPr/>
          <a:lstStyle>
            <a:lvl1pPr>
              <a:defRPr spc="-300" sz="11600"/>
            </a:lvl1pPr>
          </a:lstStyle>
          <a:p>
            <a:pPr/>
            <a:r>
              <a:t>Question 9: </a:t>
            </a:r>
          </a:p>
        </p:txBody>
      </p:sp>
      <p:pic>
        <p:nvPicPr>
          <p:cNvPr id="298"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299" name="Q9. Do you think the need for an aid or appliance is a good/bad indicator of extra ongoing costs and why?…"/>
          <p:cNvSpPr txBox="1"/>
          <p:nvPr/>
        </p:nvSpPr>
        <p:spPr>
          <a:xfrm>
            <a:off x="316224" y="3246804"/>
            <a:ext cx="23751552" cy="1009783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463003">
              <a:lnSpc>
                <a:spcPct val="130000"/>
              </a:lnSpc>
              <a:defRPr sz="4000">
                <a:solidFill>
                  <a:srgbClr val="FFFFFF"/>
                </a:solidFill>
              </a:defRPr>
            </a:pPr>
            <a:r>
              <a:t>Do you think the need for an aid or appliance is a good/bad indicator of extra ongoing costs and why?</a:t>
            </a:r>
          </a:p>
          <a:p>
            <a:pPr lvl="1" algn="l" defTabSz="1463003">
              <a:lnSpc>
                <a:spcPct val="130000"/>
              </a:lnSpc>
              <a:defRPr sz="4000">
                <a:solidFill>
                  <a:srgbClr val="FFFFFF"/>
                </a:solidFill>
              </a:defRPr>
            </a:pPr>
          </a:p>
          <a:p>
            <a:pPr lvl="1" algn="l" defTabSz="1463003">
              <a:lnSpc>
                <a:spcPct val="130000"/>
              </a:lnSpc>
              <a:defRPr sz="4000">
                <a:solidFill>
                  <a:srgbClr val="FF40FF"/>
                </a:solidFill>
              </a:defRPr>
            </a:pPr>
            <a:r>
              <a:t>There is no alternative being offered in this consultation. Thus we can only conclude that the goal would be to reduce the number of successful claims made on the basis of taking aids and appliances into account. We therefore state that aids and appliances are perfectly reasonable indicators, the usage of which should not change. </a:t>
            </a:r>
          </a:p>
          <a:p>
            <a:pPr lvl="1" algn="l" defTabSz="1463003">
              <a:lnSpc>
                <a:spcPct val="130000"/>
              </a:lnSpc>
              <a:defRPr sz="4000">
                <a:solidFill>
                  <a:srgbClr val="FFFFFF"/>
                </a:solidFill>
              </a:defRPr>
            </a:pPr>
          </a:p>
          <a:p>
            <a:pPr lvl="1" algn="l" defTabSz="1463003">
              <a:lnSpc>
                <a:spcPct val="130000"/>
              </a:lnSpc>
              <a:defRPr sz="4000">
                <a:solidFill>
                  <a:schemeClr val="accent2">
                    <a:satOff val="-45851"/>
                    <a:lumOff val="33039"/>
                  </a:schemeClr>
                </a:solidFill>
              </a:defRPr>
            </a:pPr>
            <a:r>
              <a:t>It is a good indicator because it is one which has been used successfully for PIP since the benefit was introduced. The fact that no alternative is being suggested implies that the intention is simply to stop taking aids and appliances into account in order to reduce the number of successful claims.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9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9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9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9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99">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9" grpId="1"/>
    </p:bldLst>
  </p:timing>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1" name="Questions 9-17:"/>
          <p:cNvSpPr txBox="1"/>
          <p:nvPr>
            <p:ph type="title"/>
          </p:nvPr>
        </p:nvSpPr>
        <p:spPr>
          <a:xfrm>
            <a:off x="5784224" y="430663"/>
            <a:ext cx="18353838" cy="2634209"/>
          </a:xfrm>
          <a:prstGeom prst="rect">
            <a:avLst/>
          </a:prstGeom>
        </p:spPr>
        <p:txBody>
          <a:bodyPr/>
          <a:lstStyle/>
          <a:p>
            <a:pPr>
              <a:defRPr spc="-300" sz="11600"/>
            </a:pPr>
            <a:r>
              <a:t>Question </a:t>
            </a:r>
            <a:r>
              <a:t>10</a:t>
            </a:r>
            <a:r>
              <a:t>: </a:t>
            </a:r>
          </a:p>
        </p:txBody>
      </p:sp>
      <p:pic>
        <p:nvPicPr>
          <p:cNvPr id="302"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03" name="Q9. Do you think the need for an aid or appliance is a good/bad indicator of extra ongoing costs and why?…"/>
          <p:cNvSpPr txBox="1"/>
          <p:nvPr/>
        </p:nvSpPr>
        <p:spPr>
          <a:xfrm>
            <a:off x="297653" y="3229824"/>
            <a:ext cx="23651445" cy="103554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965582">
              <a:lnSpc>
                <a:spcPct val="130000"/>
              </a:lnSpc>
              <a:spcBef>
                <a:spcPts val="600"/>
              </a:spcBef>
              <a:defRPr sz="2640">
                <a:solidFill>
                  <a:srgbClr val="FFFFFF"/>
                </a:solidFill>
              </a:defRPr>
            </a:pPr>
            <a:r>
              <a:t>Do you think the need for prompting is a good/bad indicator of extra ongoing costs and why?</a:t>
            </a:r>
          </a:p>
          <a:p>
            <a:pPr lvl="1" algn="l" defTabSz="965582">
              <a:lnSpc>
                <a:spcPct val="130000"/>
              </a:lnSpc>
              <a:spcBef>
                <a:spcPts val="600"/>
              </a:spcBef>
              <a:defRPr sz="2640">
                <a:solidFill>
                  <a:schemeClr val="accent2">
                    <a:satOff val="-45851"/>
                    <a:lumOff val="33039"/>
                  </a:schemeClr>
                </a:solidFill>
              </a:defRPr>
            </a:pPr>
            <a:r>
              <a:t>It is a good indicator because it is one which has been used successfully for PIP since the benefit was introduced. The fact that no alternative is being suggested implies that the intention is simply to stop taking prompting into account in order to reduce the number of successful claims.</a:t>
            </a:r>
          </a:p>
          <a:p>
            <a:pPr lvl="1" algn="l" defTabSz="965582">
              <a:lnSpc>
                <a:spcPct val="130000"/>
              </a:lnSpc>
              <a:defRPr sz="2640">
                <a:solidFill>
                  <a:srgbClr val="FF40FF"/>
                </a:solidFill>
              </a:defRPr>
            </a:pPr>
            <a:r>
              <a:t>Prompting is a very good indicator and was successful used for Disability Living Allowance and then for PIP itself. It is a good indicator because it is one which has been used successfully for PIP since the benefit was introduced.   The law relating PIP, states that "prompting" means reminding, encouraging or explaining by another person. </a:t>
            </a:r>
          </a:p>
          <a:p>
            <a:pPr lvl="1" algn="l" defTabSz="965582">
              <a:lnSpc>
                <a:spcPct val="130000"/>
              </a:lnSpc>
              <a:defRPr sz="2640">
                <a:solidFill>
                  <a:srgbClr val="FF40FF"/>
                </a:solidFill>
              </a:defRPr>
            </a:pPr>
            <a:r>
              <a:t>The term "prompt" is relevant to the following PIP activities: </a:t>
            </a:r>
          </a:p>
          <a:p>
            <a:pPr lvl="1" marL="516154" indent="-264694" algn="l" defTabSz="965582">
              <a:lnSpc>
                <a:spcPct val="130000"/>
              </a:lnSpc>
              <a:buSzPct val="100000"/>
              <a:buChar char="•"/>
              <a:defRPr sz="2640">
                <a:solidFill>
                  <a:srgbClr val="FF40FF"/>
                </a:solidFill>
              </a:defRPr>
            </a:pPr>
            <a:r>
              <a:t>Preparing food. </a:t>
            </a:r>
          </a:p>
          <a:p>
            <a:pPr lvl="1" marL="516154" indent="-264694" algn="l" defTabSz="965582">
              <a:lnSpc>
                <a:spcPct val="130000"/>
              </a:lnSpc>
              <a:buSzPct val="100000"/>
              <a:buChar char="•"/>
              <a:defRPr sz="2640">
                <a:solidFill>
                  <a:srgbClr val="FF40FF"/>
                </a:solidFill>
              </a:defRPr>
            </a:pPr>
            <a:r>
              <a:t>Taking nutrition. </a:t>
            </a:r>
          </a:p>
          <a:p>
            <a:pPr lvl="1" marL="516154" indent="-264694" algn="l" defTabSz="965582">
              <a:lnSpc>
                <a:spcPct val="130000"/>
              </a:lnSpc>
              <a:buSzPct val="100000"/>
              <a:buChar char="•"/>
              <a:defRPr sz="2640">
                <a:solidFill>
                  <a:srgbClr val="FF40FF"/>
                </a:solidFill>
              </a:defRPr>
            </a:pPr>
            <a:r>
              <a:t>Managing therapy or monitoring a health condition. </a:t>
            </a:r>
          </a:p>
          <a:p>
            <a:pPr lvl="1" marL="516154" indent="-264694" algn="l" defTabSz="965582">
              <a:lnSpc>
                <a:spcPct val="130000"/>
              </a:lnSpc>
              <a:buSzPct val="100000"/>
              <a:buChar char="•"/>
              <a:defRPr sz="2640">
                <a:solidFill>
                  <a:srgbClr val="FF40FF"/>
                </a:solidFill>
              </a:defRPr>
            </a:pPr>
            <a:r>
              <a:t>Washing and bathing. </a:t>
            </a:r>
          </a:p>
          <a:p>
            <a:pPr lvl="1" marL="516154" indent="-264694" algn="l" defTabSz="965582">
              <a:lnSpc>
                <a:spcPct val="130000"/>
              </a:lnSpc>
              <a:buSzPct val="100000"/>
              <a:buChar char="•"/>
              <a:defRPr sz="2640">
                <a:solidFill>
                  <a:srgbClr val="FF40FF"/>
                </a:solidFill>
              </a:defRPr>
            </a:pPr>
            <a:r>
              <a:t>Managing toilet needs or incontinence. </a:t>
            </a:r>
          </a:p>
          <a:p>
            <a:pPr lvl="1" marL="516154" indent="-264694" algn="l" defTabSz="965582">
              <a:lnSpc>
                <a:spcPct val="130000"/>
              </a:lnSpc>
              <a:buSzPct val="100000"/>
              <a:buChar char="•"/>
              <a:defRPr sz="2640">
                <a:solidFill>
                  <a:srgbClr val="FF40FF"/>
                </a:solidFill>
              </a:defRPr>
            </a:pPr>
            <a:r>
              <a:t>Dressing and undressing.  </a:t>
            </a:r>
          </a:p>
          <a:p>
            <a:pPr lvl="1" marL="516154" indent="-264694" algn="l" defTabSz="965582">
              <a:lnSpc>
                <a:spcPct val="130000"/>
              </a:lnSpc>
              <a:buSzPct val="100000"/>
              <a:buChar char="•"/>
              <a:defRPr sz="2640">
                <a:solidFill>
                  <a:srgbClr val="FF40FF"/>
                </a:solidFill>
              </a:defRPr>
            </a:pPr>
            <a:r>
              <a:t>Reading and understanding signs, symbols and words </a:t>
            </a:r>
          </a:p>
          <a:p>
            <a:pPr lvl="1" marL="516154" indent="-264694" algn="l" defTabSz="965582">
              <a:lnSpc>
                <a:spcPct val="130000"/>
              </a:lnSpc>
              <a:buSzPct val="100000"/>
              <a:buChar char="•"/>
              <a:defRPr sz="2640">
                <a:solidFill>
                  <a:srgbClr val="FF40FF"/>
                </a:solidFill>
              </a:defRPr>
            </a:pPr>
            <a:r>
              <a:t>Engaging with other people face to face. </a:t>
            </a:r>
          </a:p>
          <a:p>
            <a:pPr lvl="1" marL="516154" indent="-264694" algn="l" defTabSz="965582">
              <a:lnSpc>
                <a:spcPct val="130000"/>
              </a:lnSpc>
              <a:buSzPct val="100000"/>
              <a:buChar char="•"/>
              <a:defRPr sz="2640">
                <a:solidFill>
                  <a:srgbClr val="FF40FF"/>
                </a:solidFill>
              </a:defRPr>
            </a:pPr>
            <a:r>
              <a:t>Making budgeting decisions.  </a:t>
            </a:r>
          </a:p>
          <a:p>
            <a:pPr lvl="1" marL="516154" indent="-264694" algn="l" defTabSz="965582">
              <a:lnSpc>
                <a:spcPct val="130000"/>
              </a:lnSpc>
              <a:buSzPct val="100000"/>
              <a:buChar char="•"/>
              <a:defRPr sz="2640">
                <a:solidFill>
                  <a:srgbClr val="FF40FF"/>
                </a:solidFill>
              </a:defRPr>
            </a:pPr>
            <a:r>
              <a:t>Planning and following journeys. </a:t>
            </a:r>
          </a:p>
          <a:p>
            <a:pPr lvl="1" algn="l" defTabSz="965582">
              <a:lnSpc>
                <a:spcPct val="130000"/>
              </a:lnSpc>
              <a:defRPr sz="2640">
                <a:solidFill>
                  <a:srgbClr val="FF40FF"/>
                </a:solidFill>
              </a:defRPr>
            </a:pPr>
            <a:r>
              <a:t>Without prompting and encouragement some Disabled people would be in danger of self-neglect and harm.  The need for such support has never been questioned previously by Disabled People or our organisations. It is worrying that it is being so now as a consideration of how to reduce PIP eligibility.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0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0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0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0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0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0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0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0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30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30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 fill="hold">
                                  <p:stCondLst>
                                    <p:cond delay="0"/>
                                  </p:stCondLst>
                                  <p:iterate type="el" backwards="0">
                                    <p:tmAbs val="0"/>
                                  </p:iterate>
                                  <p:childTnLst>
                                    <p:set>
                                      <p:cBhvr>
                                        <p:cTn id="44" fill="hold"/>
                                        <p:tgtEl>
                                          <p:spTgt spid="303">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Class="entr" nodeType="clickEffect" presetSubtype="0" presetID="1" grpId="1" fill="hold">
                                  <p:stCondLst>
                                    <p:cond delay="0"/>
                                  </p:stCondLst>
                                  <p:iterate type="el" backwards="0">
                                    <p:tmAbs val="0"/>
                                  </p:iterate>
                                  <p:childTnLst>
                                    <p:set>
                                      <p:cBhvr>
                                        <p:cTn id="48" fill="hold"/>
                                        <p:tgtEl>
                                          <p:spTgt spid="303">
                                            <p:txEl>
                                              <p:pRg st="10" end="1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Class="entr" nodeType="clickEffect" presetSubtype="0" presetID="1" grpId="1" fill="hold">
                                  <p:stCondLst>
                                    <p:cond delay="0"/>
                                  </p:stCondLst>
                                  <p:iterate type="el" backwards="0">
                                    <p:tmAbs val="0"/>
                                  </p:iterate>
                                  <p:childTnLst>
                                    <p:set>
                                      <p:cBhvr>
                                        <p:cTn id="52" fill="hold"/>
                                        <p:tgtEl>
                                          <p:spTgt spid="303">
                                            <p:txEl>
                                              <p:pRg st="11" end="1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Class="entr" nodeType="clickEffect" presetSubtype="0" presetID="1" grpId="1" fill="hold">
                                  <p:stCondLst>
                                    <p:cond delay="0"/>
                                  </p:stCondLst>
                                  <p:iterate type="el" backwards="0">
                                    <p:tmAbs val="0"/>
                                  </p:iterate>
                                  <p:childTnLst>
                                    <p:set>
                                      <p:cBhvr>
                                        <p:cTn id="56" fill="hold"/>
                                        <p:tgtEl>
                                          <p:spTgt spid="30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Class="entr" nodeType="clickEffect" presetSubtype="0" presetID="1" grpId="1" fill="hold">
                                  <p:stCondLst>
                                    <p:cond delay="0"/>
                                  </p:stCondLst>
                                  <p:iterate type="el" backwards="0">
                                    <p:tmAbs val="0"/>
                                  </p:iterate>
                                  <p:childTnLst>
                                    <p:set>
                                      <p:cBhvr>
                                        <p:cTn id="60" fill="hold"/>
                                        <p:tgtEl>
                                          <p:spTgt spid="303">
                                            <p:txEl>
                                              <p:pRg st="13" end="1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Class="entr" nodeType="clickEffect" presetSubtype="0" presetID="1" grpId="1" fill="hold">
                                  <p:stCondLst>
                                    <p:cond delay="0"/>
                                  </p:stCondLst>
                                  <p:iterate type="el" backwards="0">
                                    <p:tmAbs val="0"/>
                                  </p:iterate>
                                  <p:childTnLst>
                                    <p:set>
                                      <p:cBhvr>
                                        <p:cTn id="64" fill="hold"/>
                                        <p:tgtEl>
                                          <p:spTgt spid="303">
                                            <p:txEl>
                                              <p:pRg st="14" end="1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3" grpId="1"/>
    </p:bldLst>
  </p:timing>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Questions 9-17:"/>
          <p:cNvSpPr txBox="1"/>
          <p:nvPr>
            <p:ph type="title"/>
          </p:nvPr>
        </p:nvSpPr>
        <p:spPr>
          <a:xfrm>
            <a:off x="5784224" y="430663"/>
            <a:ext cx="18353838" cy="2634209"/>
          </a:xfrm>
          <a:prstGeom prst="rect">
            <a:avLst/>
          </a:prstGeom>
        </p:spPr>
        <p:txBody>
          <a:bodyPr/>
          <a:lstStyle/>
          <a:p>
            <a:pPr>
              <a:defRPr spc="-300" sz="11600"/>
            </a:pPr>
            <a:r>
              <a:t>Question </a:t>
            </a:r>
            <a:r>
              <a:t>11</a:t>
            </a:r>
            <a:r>
              <a:t>: </a:t>
            </a:r>
          </a:p>
        </p:txBody>
      </p:sp>
      <p:pic>
        <p:nvPicPr>
          <p:cNvPr id="306"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07" name="Q9. Do you think the need for an aid or appliance is a good/bad indicator of extra ongoing costs and why?…"/>
          <p:cNvSpPr txBox="1"/>
          <p:nvPr/>
        </p:nvSpPr>
        <p:spPr>
          <a:xfrm>
            <a:off x="324100" y="3299698"/>
            <a:ext cx="23613531" cy="1028017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274320" algn="l" defTabSz="1463003">
              <a:lnSpc>
                <a:spcPct val="130000"/>
              </a:lnSpc>
              <a:defRPr sz="4000">
                <a:solidFill>
                  <a:srgbClr val="FFFFFF"/>
                </a:solidFill>
              </a:defRPr>
            </a:pPr>
            <a:r>
              <a:t>Do you think people who accumulate low points across activities have the same level of extra costs as those who score highly in one or more activities?</a:t>
            </a:r>
          </a:p>
          <a:p>
            <a:pPr lvl="1" indent="274320" algn="l" defTabSz="1463003">
              <a:lnSpc>
                <a:spcPct val="130000"/>
              </a:lnSpc>
              <a:defRPr sz="4000">
                <a:solidFill>
                  <a:srgbClr val="FFFFFF"/>
                </a:solidFill>
              </a:defRPr>
            </a:pPr>
          </a:p>
          <a:p>
            <a:pPr lvl="1" indent="274320" algn="l" defTabSz="1463003">
              <a:lnSpc>
                <a:spcPct val="130000"/>
              </a:lnSpc>
              <a:defRPr sz="4000">
                <a:solidFill>
                  <a:schemeClr val="accent2">
                    <a:satOff val="-45851"/>
                    <a:lumOff val="33039"/>
                  </a:schemeClr>
                </a:solidFill>
              </a:defRPr>
            </a:pPr>
            <a:r>
              <a:t>This is an unanswerable question. Someone who scores low points across a range of activities may struggle with virtually every aspect of daily living and therefore have considerable costs spread over numerous activities. Someone who scores highly for just one activity may have considerable costs just for that single activity. We think this question is designed to provide justification for removing low scoring descriptors altogether and reducing the cost of PIP.</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0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0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0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07">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7" grpId="1"/>
    </p:bldLst>
  </p:timing>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9" name="Questions 9-17:"/>
          <p:cNvSpPr txBox="1"/>
          <p:nvPr>
            <p:ph type="title"/>
          </p:nvPr>
        </p:nvSpPr>
        <p:spPr>
          <a:xfrm>
            <a:off x="5784224" y="430663"/>
            <a:ext cx="18353838" cy="2634209"/>
          </a:xfrm>
          <a:prstGeom prst="rect">
            <a:avLst/>
          </a:prstGeom>
        </p:spPr>
        <p:txBody>
          <a:bodyPr/>
          <a:lstStyle/>
          <a:p>
            <a:pPr>
              <a:defRPr spc="-300" sz="11600"/>
            </a:pPr>
            <a:r>
              <a:t>Question </a:t>
            </a:r>
            <a:r>
              <a:t>12</a:t>
            </a:r>
            <a:r>
              <a:t>: </a:t>
            </a:r>
          </a:p>
        </p:txBody>
      </p:sp>
      <p:pic>
        <p:nvPicPr>
          <p:cNvPr id="310"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11" name="Q9. Do you think the need for an aid or appliance is a good/bad indicator of extra ongoing costs and why?…"/>
          <p:cNvSpPr txBox="1"/>
          <p:nvPr/>
        </p:nvSpPr>
        <p:spPr>
          <a:xfrm>
            <a:off x="324100" y="3352592"/>
            <a:ext cx="23937817" cy="98815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274320" algn="l" defTabSz="1463003">
              <a:lnSpc>
                <a:spcPct val="130000"/>
              </a:lnSpc>
              <a:defRPr sz="4000">
                <a:solidFill>
                  <a:srgbClr val="FFFFFF"/>
                </a:solidFill>
              </a:defRPr>
            </a:pPr>
            <a:r>
              <a:t>Do you think any of the PIP activities measure similar functions and could be merged?</a:t>
            </a:r>
          </a:p>
          <a:p>
            <a:pPr lvl="1" indent="274320" algn="l" defTabSz="1463003">
              <a:lnSpc>
                <a:spcPct val="130000"/>
              </a:lnSpc>
              <a:defRPr sz="4000">
                <a:solidFill>
                  <a:srgbClr val="FFFFFF"/>
                </a:solidFill>
              </a:defRPr>
            </a:pPr>
          </a:p>
          <a:p>
            <a:pPr lvl="1" indent="274320" algn="l" defTabSz="1463003">
              <a:lnSpc>
                <a:spcPct val="130000"/>
              </a:lnSpc>
              <a:defRPr sz="4000">
                <a:solidFill>
                  <a:schemeClr val="accent2">
                    <a:satOff val="-45851"/>
                    <a:lumOff val="33039"/>
                  </a:schemeClr>
                </a:solidFill>
              </a:defRPr>
            </a:pPr>
            <a:r>
              <a:t>No</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1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1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11">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1" grpId="1"/>
    </p:bldLst>
  </p:timing>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3" name="Questions 9-17:"/>
          <p:cNvSpPr txBox="1"/>
          <p:nvPr>
            <p:ph type="title"/>
          </p:nvPr>
        </p:nvSpPr>
        <p:spPr>
          <a:xfrm>
            <a:off x="5784224" y="348435"/>
            <a:ext cx="18353838" cy="2634209"/>
          </a:xfrm>
          <a:prstGeom prst="rect">
            <a:avLst/>
          </a:prstGeom>
        </p:spPr>
        <p:txBody>
          <a:bodyPr/>
          <a:lstStyle/>
          <a:p>
            <a:pPr>
              <a:defRPr spc="-300" sz="11600"/>
            </a:pPr>
            <a:r>
              <a:t>Question </a:t>
            </a:r>
            <a:r>
              <a:t>13</a:t>
            </a:r>
            <a:r>
              <a:t>: </a:t>
            </a:r>
          </a:p>
        </p:txBody>
      </p:sp>
      <p:pic>
        <p:nvPicPr>
          <p:cNvPr id="314"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15" name="Q9. Do you think the need for an aid or appliance is a good/bad indicator of extra ongoing costs and why?…"/>
          <p:cNvSpPr txBox="1"/>
          <p:nvPr/>
        </p:nvSpPr>
        <p:spPr>
          <a:xfrm>
            <a:off x="297653" y="3326145"/>
            <a:ext cx="23571590" cy="98256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463003">
              <a:lnSpc>
                <a:spcPct val="130000"/>
              </a:lnSpc>
              <a:defRPr sz="4000">
                <a:solidFill>
                  <a:srgbClr val="FFFFFF"/>
                </a:solidFill>
              </a:defRPr>
            </a:pPr>
            <a:r>
              <a:t>Do you think any of the PIP activities should be removed or re-written and why?</a:t>
            </a:r>
          </a:p>
          <a:p>
            <a:pPr lvl="1" algn="l" defTabSz="1463003">
              <a:lnSpc>
                <a:spcPct val="130000"/>
              </a:lnSpc>
              <a:defRPr sz="4000">
                <a:solidFill>
                  <a:srgbClr val="FFFFFF"/>
                </a:solidFill>
              </a:defRPr>
            </a:pPr>
          </a:p>
          <a:p>
            <a:pPr lvl="1" algn="l" defTabSz="1463003">
              <a:lnSpc>
                <a:spcPct val="130000"/>
              </a:lnSpc>
              <a:defRPr sz="4000">
                <a:solidFill>
                  <a:srgbClr val="FFFFFF"/>
                </a:solidFill>
              </a:defRPr>
            </a:pPr>
          </a:p>
          <a:p>
            <a:pPr lvl="1" algn="l" defTabSz="1463003">
              <a:lnSpc>
                <a:spcPct val="130000"/>
              </a:lnSpc>
              <a:defRPr sz="4000">
                <a:solidFill>
                  <a:schemeClr val="accent2">
                    <a:satOff val="-45851"/>
                    <a:lumOff val="33039"/>
                  </a:schemeClr>
                </a:solidFill>
              </a:defRPr>
            </a:pPr>
            <a:r>
              <a:t>No. Because any removal or rewriting would be solely designed to reduce costs rather than improve PIP assessments.</a:t>
            </a:r>
            <a:endParaRPr sz="3600">
              <a:solidFill>
                <a:srgbClr val="FFFFFF"/>
              </a:solidFill>
            </a:endParaRPr>
          </a:p>
          <a:p>
            <a:pPr lvl="1" algn="l" defTabSz="1463003">
              <a:lnSpc>
                <a:spcPct val="130000"/>
              </a:lnSpc>
              <a:defRPr sz="4000">
                <a:solidFill>
                  <a:schemeClr val="accent2">
                    <a:satOff val="-45851"/>
                    <a:lumOff val="33039"/>
                  </a:schemeClr>
                </a:solidFill>
              </a:defRPr>
            </a:pPr>
            <a:endParaRPr sz="3600">
              <a:solidFill>
                <a:srgbClr val="FFFFFF"/>
              </a:solidFill>
            </a:endParaRPr>
          </a:p>
          <a:p>
            <a:pPr lvl="1" algn="l" defTabSz="1463003">
              <a:lnSpc>
                <a:spcPct val="130000"/>
              </a:lnSpc>
              <a:defRPr sz="4000">
                <a:solidFill>
                  <a:srgbClr val="FF40FF"/>
                </a:solidFill>
              </a:defRPr>
            </a:pPr>
            <a:r>
              <a:rPr sz="3600"/>
              <a:t>No. We believe the impetus for this consultation is aimed at reducing the cost of PIP. Any meaningful or valid reforms cannot be considered in the absence of the active engagement by Disabled people and our organisations. Any future changes to the PIP system must be co-produced with Disabled people.</a:t>
            </a:r>
            <a:endParaRPr sz="3600"/>
          </a:p>
          <a:p>
            <a:pPr lvl="1" algn="l" defTabSz="1463003">
              <a:lnSpc>
                <a:spcPct val="130000"/>
              </a:lnSpc>
              <a:defRPr sz="4000">
                <a:solidFill>
                  <a:srgbClr val="942193"/>
                </a:solidFill>
              </a:defRPr>
            </a:pPr>
            <a:endParaRPr sz="3600"/>
          </a:p>
          <a:p>
            <a:pPr lvl="1" algn="l" defTabSz="1463003">
              <a:lnSpc>
                <a:spcPct val="130000"/>
              </a:lnSpc>
              <a:defRPr sz="4000">
                <a:solidFill>
                  <a:srgbClr val="009051"/>
                </a:solidFill>
              </a:defRPr>
            </a:pPr>
            <a:r>
              <a:rPr sz="3600"/>
              <a:t>Many DLA claimants have only recently been moved to PIP - it is too soon to change the system again for these people in particular.</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1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1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1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1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1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15">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15">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315">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5" grpId="1"/>
    </p:bldLst>
  </p:timing>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7" name="Questions 9-17:"/>
          <p:cNvSpPr txBox="1"/>
          <p:nvPr>
            <p:ph type="title"/>
          </p:nvPr>
        </p:nvSpPr>
        <p:spPr>
          <a:xfrm>
            <a:off x="5784224" y="430663"/>
            <a:ext cx="18353838" cy="2634209"/>
          </a:xfrm>
          <a:prstGeom prst="rect">
            <a:avLst/>
          </a:prstGeom>
        </p:spPr>
        <p:txBody>
          <a:bodyPr/>
          <a:lstStyle/>
          <a:p>
            <a:pPr>
              <a:defRPr spc="-300" sz="11600"/>
            </a:pPr>
            <a:r>
              <a:t>Question </a:t>
            </a:r>
            <a:r>
              <a:t>14</a:t>
            </a:r>
            <a:r>
              <a:t>: </a:t>
            </a:r>
          </a:p>
        </p:txBody>
      </p:sp>
      <p:pic>
        <p:nvPicPr>
          <p:cNvPr id="318"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19" name="Q9. Do you think the need for an aid or appliance is a good/bad indicator of extra ongoing costs and why?…"/>
          <p:cNvSpPr txBox="1"/>
          <p:nvPr/>
        </p:nvSpPr>
        <p:spPr>
          <a:xfrm>
            <a:off x="271206" y="3352592"/>
            <a:ext cx="23991228" cy="101205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463003">
              <a:lnSpc>
                <a:spcPct val="130000"/>
              </a:lnSpc>
              <a:defRPr sz="4000">
                <a:solidFill>
                  <a:srgbClr val="FFFFFF"/>
                </a:solidFill>
              </a:defRPr>
            </a:pPr>
            <a:r>
              <a:t>Should we consider adding any new activities? If so, which activities should be added and why?</a:t>
            </a:r>
          </a:p>
          <a:p>
            <a:pPr lvl="1" algn="l" defTabSz="1463003">
              <a:lnSpc>
                <a:spcPct val="130000"/>
              </a:lnSpc>
              <a:defRPr sz="4000">
                <a:solidFill>
                  <a:srgbClr val="FFFFFF"/>
                </a:solidFill>
              </a:defRPr>
            </a:pPr>
          </a:p>
          <a:p>
            <a:pPr lvl="1" algn="l" defTabSz="1463003">
              <a:lnSpc>
                <a:spcPct val="130000"/>
              </a:lnSpc>
              <a:defRPr sz="4000">
                <a:solidFill>
                  <a:schemeClr val="accent2">
                    <a:satOff val="-45851"/>
                    <a:lumOff val="33039"/>
                  </a:schemeClr>
                </a:solidFill>
              </a:defRPr>
            </a:pPr>
            <a:r>
              <a:t>No. If new activities are added, this should be done on the basis of a proper, evidenced review and not on a questionnaire designed to justify reducing eligibility. Rather than new activities, there should be a detailed review of the lack of points available in the PIP criteria for needing supervision to stay safe.</a:t>
            </a:r>
          </a:p>
          <a:p>
            <a:pPr lvl="1" algn="l" defTabSz="1463003">
              <a:lnSpc>
                <a:spcPct val="130000"/>
              </a:lnSpc>
              <a:defRPr sz="4000">
                <a:solidFill>
                  <a:schemeClr val="accent2">
                    <a:satOff val="-45851"/>
                    <a:lumOff val="33039"/>
                  </a:schemeClr>
                </a:solidFill>
              </a:defRPr>
            </a:pPr>
          </a:p>
          <a:p>
            <a:pPr lvl="1" algn="l" defTabSz="1463003">
              <a:lnSpc>
                <a:spcPct val="130000"/>
              </a:lnSpc>
              <a:defRPr sz="4000">
                <a:solidFill>
                  <a:srgbClr val="FF40FF"/>
                </a:solidFill>
              </a:defRPr>
            </a:pPr>
            <a:r>
              <a:t>No. The only way to add new activities would be by co-producing the entire application system with Disabled people, alongside a thorough evidenced review. This questionnaire cannot achieve those necessary goals.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1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1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1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1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19">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9" grpId="1"/>
    </p:bldLst>
  </p:timing>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1" name="Questions 9-17:"/>
          <p:cNvSpPr txBox="1"/>
          <p:nvPr>
            <p:ph type="title"/>
          </p:nvPr>
        </p:nvSpPr>
        <p:spPr>
          <a:xfrm>
            <a:off x="5784224" y="430663"/>
            <a:ext cx="18353838" cy="2634209"/>
          </a:xfrm>
          <a:prstGeom prst="rect">
            <a:avLst/>
          </a:prstGeom>
        </p:spPr>
        <p:txBody>
          <a:bodyPr/>
          <a:lstStyle/>
          <a:p>
            <a:pPr>
              <a:defRPr spc="-300" sz="11600"/>
            </a:pPr>
            <a:r>
              <a:t>Question </a:t>
            </a:r>
            <a:r>
              <a:t>15</a:t>
            </a:r>
            <a:r>
              <a:t>: </a:t>
            </a:r>
          </a:p>
        </p:txBody>
      </p:sp>
      <p:pic>
        <p:nvPicPr>
          <p:cNvPr id="322"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23" name="Q9. Do you think the need for an aid or appliance is a good/bad indicator of extra ongoing costs and why?…"/>
          <p:cNvSpPr txBox="1"/>
          <p:nvPr/>
        </p:nvSpPr>
        <p:spPr>
          <a:xfrm>
            <a:off x="376993" y="3326145"/>
            <a:ext cx="23386462" cy="974328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463003">
              <a:lnSpc>
                <a:spcPct val="130000"/>
              </a:lnSpc>
              <a:defRPr sz="4000">
                <a:solidFill>
                  <a:srgbClr val="FFFFFF"/>
                </a:solidFill>
              </a:defRPr>
            </a:pPr>
            <a:r>
              <a:t>Do you think the current entitlement thresholds levels are set at the right levels to define the need for Government financial support and why? </a:t>
            </a:r>
          </a:p>
          <a:p>
            <a:pPr lvl="1" algn="l" defTabSz="1463003">
              <a:lnSpc>
                <a:spcPct val="130000"/>
              </a:lnSpc>
              <a:defRPr sz="4000">
                <a:solidFill>
                  <a:srgbClr val="FFFFFF"/>
                </a:solidFill>
              </a:defRPr>
            </a:pPr>
          </a:p>
          <a:p>
            <a:pPr lvl="1" algn="l" defTabSz="1463003">
              <a:lnSpc>
                <a:spcPct val="130000"/>
              </a:lnSpc>
              <a:defRPr sz="4000">
                <a:solidFill>
                  <a:schemeClr val="accent2">
                    <a:satOff val="-45851"/>
                    <a:lumOff val="33039"/>
                  </a:schemeClr>
                </a:solidFill>
              </a:defRPr>
            </a:pPr>
            <a:r>
              <a:t>Yes, because they are providing additional support to millions of people and any changes are likely to be aimed at reducing that support.</a:t>
            </a:r>
          </a:p>
          <a:p>
            <a:pPr lvl="1" indent="228600" algn="l" defTabSz="1463003">
              <a:lnSpc>
                <a:spcPct val="130000"/>
              </a:lnSpc>
              <a:defRPr sz="4000">
                <a:solidFill>
                  <a:schemeClr val="accent2">
                    <a:satOff val="-45851"/>
                    <a:lumOff val="33039"/>
                  </a:schemeClr>
                </a:solidFill>
              </a:defRPr>
            </a:pPr>
          </a:p>
          <a:p>
            <a:pPr lvl="1" indent="228600" algn="l" defTabSz="1463003">
              <a:lnSpc>
                <a:spcPct val="130000"/>
              </a:lnSpc>
              <a:defRPr sz="4000">
                <a:solidFill>
                  <a:srgbClr val="FF40FF"/>
                </a:solidFill>
              </a:defRPr>
            </a:pPr>
            <a:r>
              <a:t>Any future changes to the PIP system must be co-produced with Disabled people.</a:t>
            </a:r>
          </a:p>
          <a:p>
            <a:pPr lvl="1" indent="228600" algn="l" defTabSz="1463003">
              <a:lnSpc>
                <a:spcPct val="130000"/>
              </a:lnSpc>
              <a:defRPr sz="4000">
                <a:solidFill>
                  <a:srgbClr val="942193"/>
                </a:solidFill>
              </a:defRPr>
            </a:pPr>
          </a:p>
          <a:p>
            <a:pPr lvl="1" indent="228600" algn="l" defTabSz="1463003">
              <a:lnSpc>
                <a:spcPct val="130000"/>
              </a:lnSpc>
              <a:defRPr sz="4000">
                <a:solidFill>
                  <a:srgbClr val="009051"/>
                </a:solidFill>
              </a:defRPr>
            </a:pPr>
            <a:r>
              <a:t>Only a minority of Disabled People qualify for PIP (2.6 million out of 8 million Disabled People in England and Wales); there is no need to change entitlement threshold levels unless it is to increase the number of Disabled People who will qualify. Any changes should be done in co-production with disabled people and our organisations.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2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2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2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2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2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2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23">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3" grpId="1"/>
    </p:bldLst>
  </p:timing>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5" name="Questions 9-17:"/>
          <p:cNvSpPr txBox="1"/>
          <p:nvPr>
            <p:ph type="title"/>
          </p:nvPr>
        </p:nvSpPr>
        <p:spPr>
          <a:xfrm>
            <a:off x="5784224" y="430663"/>
            <a:ext cx="18353838" cy="2634209"/>
          </a:xfrm>
          <a:prstGeom prst="rect">
            <a:avLst/>
          </a:prstGeom>
        </p:spPr>
        <p:txBody>
          <a:bodyPr/>
          <a:lstStyle/>
          <a:p>
            <a:pPr>
              <a:defRPr spc="-300" sz="11600"/>
            </a:pPr>
            <a:r>
              <a:t>Question </a:t>
            </a:r>
            <a:r>
              <a:t>16</a:t>
            </a:r>
            <a:r>
              <a:t>: </a:t>
            </a:r>
          </a:p>
        </p:txBody>
      </p:sp>
      <p:pic>
        <p:nvPicPr>
          <p:cNvPr id="326"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27" name="Q9. Do you think the need for an aid or appliance is a good/bad indicator of extra ongoing costs and why?…"/>
          <p:cNvSpPr txBox="1"/>
          <p:nvPr/>
        </p:nvSpPr>
        <p:spPr>
          <a:xfrm>
            <a:off x="350546" y="3326145"/>
            <a:ext cx="23548449" cy="98458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274320" algn="l" defTabSz="1463003">
              <a:lnSpc>
                <a:spcPct val="130000"/>
              </a:lnSpc>
              <a:defRPr sz="4000">
                <a:solidFill>
                  <a:srgbClr val="FFFFFF"/>
                </a:solidFill>
              </a:defRPr>
            </a:pPr>
            <a:r>
              <a:t>What are your views on changing the length of the current three-month qualifying period for PIP which is used to establish that the functional effects of a health condition or impairment have been present for a certain time period before entitlement can start?</a:t>
            </a:r>
          </a:p>
          <a:p>
            <a:pPr lvl="1" indent="274320" algn="l" defTabSz="1463003">
              <a:lnSpc>
                <a:spcPct val="130000"/>
              </a:lnSpc>
              <a:defRPr sz="4000">
                <a:solidFill>
                  <a:srgbClr val="FFFFFF"/>
                </a:solidFill>
              </a:defRPr>
            </a:pPr>
          </a:p>
          <a:p>
            <a:pPr lvl="1" indent="274320" algn="l" defTabSz="1463003">
              <a:lnSpc>
                <a:spcPct val="130000"/>
              </a:lnSpc>
              <a:defRPr sz="4000">
                <a:solidFill>
                  <a:schemeClr val="accent2">
                    <a:satOff val="-45851"/>
                    <a:lumOff val="33039"/>
                  </a:schemeClr>
                </a:solidFill>
              </a:defRPr>
            </a:pPr>
            <a:r>
              <a:t>The qualifying period works effectively as it is and does not need changing.</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2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2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27">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7" grpId="1"/>
    </p:bldLst>
  </p:timing>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9" name="Questions 9-17:"/>
          <p:cNvSpPr txBox="1"/>
          <p:nvPr>
            <p:ph type="title"/>
          </p:nvPr>
        </p:nvSpPr>
        <p:spPr>
          <a:xfrm>
            <a:off x="5784224" y="430663"/>
            <a:ext cx="18353838" cy="2634209"/>
          </a:xfrm>
          <a:prstGeom prst="rect">
            <a:avLst/>
          </a:prstGeom>
        </p:spPr>
        <p:txBody>
          <a:bodyPr/>
          <a:lstStyle/>
          <a:p>
            <a:pPr>
              <a:defRPr spc="-300" sz="11600"/>
            </a:pPr>
            <a:r>
              <a:t>Question </a:t>
            </a:r>
            <a:r>
              <a:t>17</a:t>
            </a:r>
            <a:r>
              <a:t>: </a:t>
            </a:r>
          </a:p>
        </p:txBody>
      </p:sp>
      <p:pic>
        <p:nvPicPr>
          <p:cNvPr id="330"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31" name="Q9. Do you think the need for an aid or appliance is a good/bad indicator of extra ongoing costs and why?…"/>
          <p:cNvSpPr txBox="1"/>
          <p:nvPr/>
        </p:nvSpPr>
        <p:spPr>
          <a:xfrm>
            <a:off x="324100" y="3273251"/>
            <a:ext cx="23482950" cy="1017490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274320" algn="l" defTabSz="1463003">
              <a:lnSpc>
                <a:spcPct val="130000"/>
              </a:lnSpc>
              <a:defRPr sz="4000">
                <a:solidFill>
                  <a:srgbClr val="FFFFFF"/>
                </a:solidFill>
              </a:defRPr>
            </a:pPr>
            <a:r>
              <a:t>What are your views on retaining, removing, or changing the length of the current nine-month prospective test which is used to determine if the functional effects of a health condition or impairment are likely to continue long-term?</a:t>
            </a:r>
          </a:p>
          <a:p>
            <a:pPr lvl="1" indent="274320" algn="l" defTabSz="1463003">
              <a:lnSpc>
                <a:spcPct val="130000"/>
              </a:lnSpc>
              <a:defRPr sz="4000">
                <a:solidFill>
                  <a:srgbClr val="FFFFFF"/>
                </a:solidFill>
              </a:defRPr>
            </a:pPr>
          </a:p>
          <a:p>
            <a:pPr lvl="1" indent="274320" algn="l" defTabSz="1463003">
              <a:lnSpc>
                <a:spcPct val="130000"/>
              </a:lnSpc>
              <a:defRPr sz="4000">
                <a:solidFill>
                  <a:srgbClr val="FFFFFF"/>
                </a:solidFill>
              </a:defRPr>
            </a:pPr>
          </a:p>
          <a:p>
            <a:pPr lvl="1" indent="274320" algn="l" defTabSz="1463003">
              <a:lnSpc>
                <a:spcPct val="130000"/>
              </a:lnSpc>
              <a:defRPr sz="4000">
                <a:solidFill>
                  <a:schemeClr val="accent2">
                    <a:satOff val="-45851"/>
                    <a:lumOff val="33039"/>
                  </a:schemeClr>
                </a:solidFill>
              </a:defRPr>
            </a:pPr>
            <a:r>
              <a:t>The prospective test works effectively as it is and does not need changing.</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3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3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3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3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31">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31"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Introductions - please share:"/>
          <p:cNvSpPr txBox="1"/>
          <p:nvPr>
            <p:ph type="title"/>
          </p:nvPr>
        </p:nvSpPr>
        <p:spPr>
          <a:xfrm>
            <a:off x="6068862" y="952500"/>
            <a:ext cx="17108638" cy="1433164"/>
          </a:xfrm>
          <a:prstGeom prst="rect">
            <a:avLst/>
          </a:prstGeom>
        </p:spPr>
        <p:txBody>
          <a:bodyPr/>
          <a:lstStyle>
            <a:lvl1pPr defTabSz="1828754">
              <a:defRPr spc="-200" sz="8700"/>
            </a:lvl1pPr>
          </a:lstStyle>
          <a:p>
            <a:pPr/>
            <a:r>
              <a:t>Introductions - please share: </a:t>
            </a:r>
          </a:p>
        </p:txBody>
      </p:sp>
      <p:sp>
        <p:nvSpPr>
          <p:cNvPr id="182" name="Name &amp; pronouns…"/>
          <p:cNvSpPr txBox="1"/>
          <p:nvPr>
            <p:ph type="body" idx="1"/>
          </p:nvPr>
        </p:nvSpPr>
        <p:spPr>
          <a:xfrm>
            <a:off x="6068862" y="3911436"/>
            <a:ext cx="17108638" cy="8256014"/>
          </a:xfrm>
          <a:prstGeom prst="rect">
            <a:avLst/>
          </a:prstGeom>
        </p:spPr>
        <p:txBody>
          <a:bodyPr lIns="50800" tIns="50800" rIns="50800" bIns="50800"/>
          <a:lstStyle/>
          <a:p>
            <a:pPr lvl="1" marL="1778000" indent="-889000" defTabSz="2438337">
              <a:lnSpc>
                <a:spcPct val="135000"/>
              </a:lnSpc>
              <a:spcBef>
                <a:spcPts val="4500"/>
              </a:spcBef>
              <a:buSzPct val="100000"/>
              <a:buAutoNum type="arabicPeriod" startAt="1"/>
              <a:defRPr b="0" sz="6000"/>
            </a:pPr>
            <a:r>
              <a:t>Name &amp; pronouns</a:t>
            </a:r>
          </a:p>
          <a:p>
            <a:pPr lvl="1" marL="1778000" indent="-889000" defTabSz="2438337">
              <a:lnSpc>
                <a:spcPct val="135000"/>
              </a:lnSpc>
              <a:spcBef>
                <a:spcPts val="4500"/>
              </a:spcBef>
              <a:buSzPct val="100000"/>
              <a:buAutoNum type="arabicPeriod" startAt="1"/>
              <a:defRPr b="0" sz="6000"/>
            </a:pPr>
            <a:r>
              <a:t>General location (optional)</a:t>
            </a:r>
          </a:p>
          <a:p>
            <a:pPr lvl="1" marL="1778000" indent="-889000" defTabSz="2438337">
              <a:lnSpc>
                <a:spcPct val="135000"/>
              </a:lnSpc>
              <a:spcBef>
                <a:spcPts val="4500"/>
              </a:spcBef>
              <a:buSzPct val="100000"/>
              <a:buAutoNum type="arabicPeriod" startAt="1"/>
              <a:defRPr b="0" sz="6000"/>
            </a:pPr>
            <a:r>
              <a:t>What’s the key thing you want from this meeting?</a:t>
            </a:r>
          </a:p>
          <a:p>
            <a:pPr lvl="1" marL="1778000" indent="-889000" defTabSz="2438337">
              <a:lnSpc>
                <a:spcPct val="135000"/>
              </a:lnSpc>
              <a:spcBef>
                <a:spcPts val="4500"/>
              </a:spcBef>
              <a:buSzPct val="100000"/>
              <a:buAutoNum type="arabicPeriod" startAt="1"/>
              <a:defRPr b="0" sz="6000"/>
            </a:pPr>
            <a:r>
              <a:t>Nominate next person… (or Kayla can)</a:t>
            </a:r>
          </a:p>
        </p:txBody>
      </p:sp>
      <p:pic>
        <p:nvPicPr>
          <p:cNvPr id="18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184" name="GMCDP_illustrations GREEN SOLID_BSL hello.png" descr="GMCDP_illustrations GREEN SOLID_BSL hello.png"/>
          <p:cNvPicPr>
            <a:picLocks noChangeAspect="1"/>
          </p:cNvPicPr>
          <p:nvPr/>
        </p:nvPicPr>
        <p:blipFill>
          <a:blip r:embed="rId3">
            <a:extLst/>
          </a:blip>
          <a:stretch>
            <a:fillRect/>
          </a:stretch>
        </p:blipFill>
        <p:spPr>
          <a:xfrm>
            <a:off x="1071402" y="6266005"/>
            <a:ext cx="3546879" cy="3546880"/>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84" grpId="1"/>
    </p:bldLst>
  </p:timing>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3" name="Back soon…"/>
          <p:cNvSpPr txBox="1"/>
          <p:nvPr>
            <p:ph type="title"/>
          </p:nvPr>
        </p:nvSpPr>
        <p:spPr>
          <a:xfrm>
            <a:off x="1206496" y="3885026"/>
            <a:ext cx="21971008" cy="4648202"/>
          </a:xfrm>
          <a:prstGeom prst="rect">
            <a:avLst/>
          </a:prstGeom>
        </p:spPr>
        <p:txBody>
          <a:bodyPr/>
          <a:lstStyle>
            <a:lvl1pPr algn="ctr">
              <a:defRPr spc="-300"/>
            </a:lvl1pPr>
          </a:lstStyle>
          <a:p>
            <a:pPr/>
            <a:r>
              <a:t>Back soon…</a:t>
            </a:r>
          </a:p>
        </p:txBody>
      </p:sp>
      <p:pic>
        <p:nvPicPr>
          <p:cNvPr id="334"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335" name="GMCDP_illustrations GREEN SOLID_community .png" descr="GMCDP_illustrations GREEN SOLID_community .png"/>
          <p:cNvPicPr>
            <a:picLocks noChangeAspect="1"/>
          </p:cNvPicPr>
          <p:nvPr/>
        </p:nvPicPr>
        <p:blipFill>
          <a:blip r:embed="rId3">
            <a:extLst/>
          </a:blip>
          <a:stretch>
            <a:fillRect/>
          </a:stretch>
        </p:blipFill>
        <p:spPr>
          <a:xfrm>
            <a:off x="10483832" y="8511354"/>
            <a:ext cx="3416337" cy="3417920"/>
          </a:xfrm>
          <a:prstGeom prst="rect">
            <a:avLst/>
          </a:prstGeom>
          <a:ln w="12700">
            <a:miter lim="400000"/>
          </a:ln>
        </p:spPr>
      </p:pic>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7" name="Chapter 3 – PIP – What do we provide support for? Q18-27"/>
          <p:cNvSpPr txBox="1"/>
          <p:nvPr>
            <p:ph type="title"/>
          </p:nvPr>
        </p:nvSpPr>
        <p:spPr>
          <a:xfrm>
            <a:off x="1243907" y="5111922"/>
            <a:ext cx="21896186" cy="2634209"/>
          </a:xfrm>
          <a:prstGeom prst="rect">
            <a:avLst/>
          </a:prstGeom>
        </p:spPr>
        <p:txBody>
          <a:bodyPr/>
          <a:lstStyle>
            <a:lvl1pPr algn="ctr">
              <a:defRPr spc="-200" sz="7500"/>
            </a:lvl1pPr>
          </a:lstStyle>
          <a:p>
            <a:pPr/>
            <a:r>
              <a:t>Chapter 3 – PIP – What do we provide support for? Q18-27</a:t>
            </a:r>
          </a:p>
        </p:txBody>
      </p:sp>
      <p:pic>
        <p:nvPicPr>
          <p:cNvPr id="338"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339" name="GMCDP_illustrations GREEN SOLID_information.png" descr="GMCDP_illustrations GREEN SOLID_information.png"/>
          <p:cNvPicPr>
            <a:picLocks noChangeAspect="1"/>
          </p:cNvPicPr>
          <p:nvPr/>
        </p:nvPicPr>
        <p:blipFill>
          <a:blip r:embed="rId3">
            <a:extLst/>
          </a:blip>
          <a:stretch>
            <a:fillRect/>
          </a:stretch>
        </p:blipFill>
        <p:spPr>
          <a:xfrm>
            <a:off x="10420350" y="8017709"/>
            <a:ext cx="3543300" cy="3544942"/>
          </a:xfrm>
          <a:prstGeom prst="rect">
            <a:avLst/>
          </a:prstGeom>
          <a:ln w="12700">
            <a:miter lim="400000"/>
          </a:ln>
        </p:spPr>
      </p:pic>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341" name="Chapter 3: Green Paper Information"/>
          <p:cNvSpPr txBox="1"/>
          <p:nvPr>
            <p:ph type="title"/>
          </p:nvPr>
        </p:nvSpPr>
        <p:spPr>
          <a:xfrm>
            <a:off x="5784224" y="430663"/>
            <a:ext cx="18353838" cy="2634209"/>
          </a:xfrm>
          <a:prstGeom prst="rect">
            <a:avLst/>
          </a:prstGeom>
        </p:spPr>
        <p:txBody>
          <a:bodyPr/>
          <a:lstStyle>
            <a:lvl1pPr>
              <a:defRPr spc="-200"/>
            </a:lvl1pPr>
          </a:lstStyle>
          <a:p>
            <a:pPr/>
            <a:r>
              <a:t>Chapter 3: Green Paper Information </a:t>
            </a:r>
          </a:p>
        </p:txBody>
      </p:sp>
      <p:pic>
        <p:nvPicPr>
          <p:cNvPr id="342"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43" name="“In this chapter we are going to consider:…"/>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1330451" indent="-739139" algn="l" defTabSz="2365187">
              <a:lnSpc>
                <a:spcPct val="130000"/>
              </a:lnSpc>
              <a:buSzPct val="123000"/>
              <a:buChar char="•"/>
              <a:defRPr sz="5800">
                <a:solidFill>
                  <a:srgbClr val="FFFFFF"/>
                </a:solidFill>
              </a:defRPr>
            </a:pPr>
            <a:r>
              <a:t>“In this chapter we are going to consider:</a:t>
            </a:r>
          </a:p>
          <a:p>
            <a:pPr lvl="2" marL="1921764" indent="-739139" algn="l" defTabSz="2365187">
              <a:lnSpc>
                <a:spcPct val="130000"/>
              </a:lnSpc>
              <a:buSzPct val="123000"/>
              <a:buChar char="•"/>
              <a:defRPr sz="5800">
                <a:solidFill>
                  <a:srgbClr val="FFFFFF"/>
                </a:solidFill>
              </a:defRPr>
            </a:pPr>
            <a:r>
              <a:t>How the extra costs of disabilities or health conditions are defined.</a:t>
            </a:r>
          </a:p>
          <a:p>
            <a:pPr lvl="2" marL="1921764" indent="-739139" algn="l" defTabSz="2365187">
              <a:lnSpc>
                <a:spcPct val="130000"/>
              </a:lnSpc>
              <a:buSzPct val="123000"/>
              <a:buChar char="•"/>
              <a:defRPr sz="5800">
                <a:solidFill>
                  <a:srgbClr val="FFFFFF"/>
                </a:solidFill>
              </a:defRPr>
            </a:pPr>
            <a:r>
              <a:t>Whether DWP should improve the support we offer by finding alternative ways to contribute to the extra costs and needs of disabled people and people with health conditions.</a:t>
            </a:r>
          </a:p>
          <a:p>
            <a:pPr lvl="2" marL="1921764" indent="-739139" algn="l" defTabSz="2365187">
              <a:lnSpc>
                <a:spcPct val="130000"/>
              </a:lnSpc>
              <a:buSzPct val="123000"/>
              <a:buChar char="•"/>
              <a:defRPr sz="5800">
                <a:solidFill>
                  <a:srgbClr val="FFFFFF"/>
                </a:solidFill>
              </a:defRPr>
            </a:pPr>
            <a:r>
              <a:t>What kinds of support, beyond help with extra costs, disabled people and people with health conditions need to fulfil their potential and live independently.”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4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43">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34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34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343">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43" grpId="1"/>
    </p:bldLst>
  </p:timing>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345" name="Chapter 3: Green Paper Information"/>
          <p:cNvSpPr txBox="1"/>
          <p:nvPr>
            <p:ph type="title"/>
          </p:nvPr>
        </p:nvSpPr>
        <p:spPr>
          <a:xfrm>
            <a:off x="5784224" y="430663"/>
            <a:ext cx="18353838" cy="2634209"/>
          </a:xfrm>
          <a:prstGeom prst="rect">
            <a:avLst/>
          </a:prstGeom>
        </p:spPr>
        <p:txBody>
          <a:bodyPr/>
          <a:lstStyle>
            <a:lvl1pPr>
              <a:defRPr spc="-200"/>
            </a:lvl1pPr>
          </a:lstStyle>
          <a:p>
            <a:pPr/>
            <a:r>
              <a:t>Chapter 3: Green Paper Information </a:t>
            </a:r>
          </a:p>
        </p:txBody>
      </p:sp>
      <p:pic>
        <p:nvPicPr>
          <p:cNvPr id="346"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47" name="“We want to consider whether supporting people through direct, regular cash payments is still the best approach, or whether other approaches would better target our resources, delivering the right support to the people who need it most.  We want to know "/>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692519" indent="-384732" algn="l" defTabSz="1231116">
              <a:lnSpc>
                <a:spcPct val="130000"/>
              </a:lnSpc>
              <a:buSzPct val="123000"/>
              <a:buChar char="•"/>
              <a:defRPr sz="3168">
                <a:solidFill>
                  <a:srgbClr val="FFFFFF"/>
                </a:solidFill>
              </a:defRPr>
            </a:pPr>
            <a:r>
              <a:t>“We want to consider whether supporting people through direct, regular cash payments is still the best approach, or whether other approaches would better target our resources, delivering the right support to the people who need it most.  We want to know whether there are potentially groups of people who might need more than the current system provides, and what kinds of support they need.”</a:t>
            </a:r>
          </a:p>
          <a:p>
            <a:pPr lvl="1" marL="692519" indent="-384732" algn="l" defTabSz="1231116">
              <a:lnSpc>
                <a:spcPct val="130000"/>
              </a:lnSpc>
              <a:buSzPct val="123000"/>
              <a:buChar char="•"/>
              <a:defRPr sz="3168">
                <a:solidFill>
                  <a:srgbClr val="FFFFFF"/>
                </a:solidFill>
              </a:defRPr>
            </a:pPr>
            <a:r>
              <a:t>Broadly, there are three different types of costs faced by disabled people and people with health conditions:</a:t>
            </a:r>
          </a:p>
          <a:p>
            <a:pPr lvl="2" marL="1000306" indent="-384732" algn="l" defTabSz="1231116">
              <a:lnSpc>
                <a:spcPct val="130000"/>
              </a:lnSpc>
              <a:buSzPct val="123000"/>
              <a:buChar char="•"/>
              <a:defRPr sz="3168">
                <a:solidFill>
                  <a:srgbClr val="FFFFFF"/>
                </a:solidFill>
              </a:defRPr>
            </a:pPr>
            <a:r>
              <a:t>Tangible costs: could include aids, appliances or care services that only a disabled person would require (for example medication, mobility vehicles, walking aids, wheelchairs, help at home from a paid carer or supported living services). Some aids are one-off costs, while other costs are ongoing.  Some items or services may be provided by the NHS or through social care.</a:t>
            </a:r>
          </a:p>
          <a:p>
            <a:pPr lvl="2" marL="1000306" indent="-384732" algn="l" defTabSz="1231116">
              <a:lnSpc>
                <a:spcPct val="130000"/>
              </a:lnSpc>
              <a:buSzPct val="123000"/>
              <a:buChar char="•"/>
              <a:defRPr sz="3168">
                <a:solidFill>
                  <a:srgbClr val="FFFFFF"/>
                </a:solidFill>
              </a:defRPr>
            </a:pPr>
            <a:r>
              <a:t>Costs for non-specialised goods: that are increased because of a person’s disability or health condition. This might include needing to heat their home to a higher temperature due to immobility or breathing difficulties, or increased energy costs due to specialist equipment required at home to support a person’s disability or health condition, such as a ventilator. It could also include increased travel costs due to reliance on taxis, and extra costs for clothing and bedding due to incontinence or wear and tear from greater use.</a:t>
            </a:r>
          </a:p>
          <a:p>
            <a:pPr lvl="2" marL="1000306" indent="-384732" algn="l" defTabSz="1231116">
              <a:lnSpc>
                <a:spcPct val="130000"/>
              </a:lnSpc>
              <a:buSzPct val="123000"/>
              <a:buChar char="•"/>
              <a:defRPr sz="3168">
                <a:solidFill>
                  <a:srgbClr val="FFFFFF"/>
                </a:solidFill>
              </a:defRPr>
            </a:pPr>
            <a:r>
              <a:t>Less tangible costs: such as needing to spend more to access the same goods and services. This might include people paying higher premiums on insurance products, or they may pay higher housing costs because their needs limit the choice available.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4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47">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347">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347">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347">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347">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47" grpId="1"/>
    </p:bldLst>
  </p:timing>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349" name="Chapter 3: Green Paper Information"/>
          <p:cNvSpPr txBox="1"/>
          <p:nvPr>
            <p:ph type="title"/>
          </p:nvPr>
        </p:nvSpPr>
        <p:spPr>
          <a:xfrm>
            <a:off x="5784224" y="430663"/>
            <a:ext cx="18353838" cy="2634209"/>
          </a:xfrm>
          <a:prstGeom prst="rect">
            <a:avLst/>
          </a:prstGeom>
        </p:spPr>
        <p:txBody>
          <a:bodyPr/>
          <a:lstStyle>
            <a:lvl1pPr>
              <a:defRPr spc="-200"/>
            </a:lvl1pPr>
          </a:lstStyle>
          <a:p>
            <a:pPr/>
            <a:r>
              <a:t>Chapter 3: Green Paper Information </a:t>
            </a:r>
          </a:p>
        </p:txBody>
      </p:sp>
      <p:pic>
        <p:nvPicPr>
          <p:cNvPr id="350"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51" name="In the current PIP system, claimants choose [how to] spend their award money… We know from research that people often use their PIP payments on core household expenditure (such as utility and housing costs). We also know that some disabled people view th"/>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905255" indent="-502919" algn="l" defTabSz="1609303">
              <a:lnSpc>
                <a:spcPct val="116999"/>
              </a:lnSpc>
              <a:buSzPct val="123000"/>
              <a:buChar char="•"/>
              <a:defRPr sz="3900">
                <a:solidFill>
                  <a:srgbClr val="FFFFFF"/>
                </a:solidFill>
              </a:defRPr>
            </a:pPr>
            <a:r>
              <a:t>In the current PIP system, claimants choose [how to] spend their award money… We know from research that people often use their PIP payments on core household expenditure (such as utility and housing costs). We also know that some disabled people view their PIP award as compensation for being disabled rather than as an award for extra costs.</a:t>
            </a:r>
          </a:p>
          <a:p>
            <a:pPr lvl="1" marL="905255" indent="-502919" algn="l" defTabSz="1609303">
              <a:lnSpc>
                <a:spcPct val="116999"/>
              </a:lnSpc>
              <a:buSzPct val="123000"/>
              <a:buChar char="•"/>
              <a:defRPr sz="3900">
                <a:solidFill>
                  <a:srgbClr val="FFFFFF"/>
                </a:solidFill>
              </a:defRPr>
            </a:pPr>
            <a:r>
              <a:t>For some people, various extra costs are already met through other provision and, therefore, financial support may be duplicated. For instance, people… who require aids such as walking sticks may have them supplied by the NHS. Any new scheme would need to work alongside existing provision to ensure the best use of resources.</a:t>
            </a:r>
          </a:p>
          <a:p>
            <a:pPr lvl="1" marL="905255" indent="-502919" algn="l" defTabSz="1609303">
              <a:lnSpc>
                <a:spcPct val="116999"/>
              </a:lnSpc>
              <a:buSzPct val="123000"/>
              <a:buChar char="•"/>
              <a:defRPr sz="3900">
                <a:solidFill>
                  <a:srgbClr val="FFFFFF"/>
                </a:solidFill>
              </a:defRPr>
            </a:pPr>
            <a:r>
              <a:t>PIP is intended to provide a contribution to a person’s extra costs, not necessarily to cover them fully. Equally, alternatives to a cash transfer system like those listed below may not be able to address all of the additional costs and needs related to a person’s health condition or disability, particularly any costs that are less tangible. Therefore, it is important for us to understand views on possible alternative models, and which specific sorts of cost should be prioritised.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5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51">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351">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351">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51" grpId="1"/>
    </p:bldLst>
  </p:timing>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3" name="Chapter 3: Green Paper Information"/>
          <p:cNvSpPr txBox="1"/>
          <p:nvPr>
            <p:ph type="title"/>
          </p:nvPr>
        </p:nvSpPr>
        <p:spPr>
          <a:xfrm>
            <a:off x="5784224" y="430663"/>
            <a:ext cx="18353838" cy="2634209"/>
          </a:xfrm>
          <a:prstGeom prst="rect">
            <a:avLst/>
          </a:prstGeom>
        </p:spPr>
        <p:txBody>
          <a:bodyPr/>
          <a:lstStyle>
            <a:lvl1pPr>
              <a:defRPr spc="-200"/>
            </a:lvl1pPr>
          </a:lstStyle>
          <a:p>
            <a:pPr/>
            <a:r>
              <a:t>Chapter 3: Green Paper Information </a:t>
            </a:r>
          </a:p>
        </p:txBody>
      </p:sp>
      <p:pic>
        <p:nvPicPr>
          <p:cNvPr id="354"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55" name="Alternatives to a cash transfer system…"/>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228600" algn="l" defTabSz="1219168">
              <a:lnSpc>
                <a:spcPct val="130000"/>
              </a:lnSpc>
              <a:defRPr sz="3000">
                <a:solidFill>
                  <a:srgbClr val="FFFFFF"/>
                </a:solidFill>
              </a:defRPr>
            </a:pPr>
            <a:r>
              <a:t>Alternatives to a cash transfer system</a:t>
            </a:r>
          </a:p>
          <a:p>
            <a:pPr lvl="1" marL="685800" indent="-381000" algn="l" defTabSz="1219168">
              <a:lnSpc>
                <a:spcPct val="130000"/>
              </a:lnSpc>
              <a:buSzPct val="123000"/>
              <a:buChar char="•"/>
              <a:defRPr sz="3000">
                <a:solidFill>
                  <a:srgbClr val="FFFFFF"/>
                </a:solidFill>
              </a:defRPr>
            </a:pPr>
            <a:r>
              <a:t>DWP could continue to contribute to people’s extra costs through alternative models which could include:</a:t>
            </a:r>
          </a:p>
          <a:p>
            <a:pPr lvl="2" marL="990600" indent="-381000" algn="l" defTabSz="1219168">
              <a:lnSpc>
                <a:spcPct val="130000"/>
              </a:lnSpc>
              <a:buSzPct val="123000"/>
              <a:buChar char="•"/>
              <a:defRPr sz="3000">
                <a:solidFill>
                  <a:srgbClr val="FFFFFF"/>
                </a:solidFill>
              </a:defRPr>
            </a:pPr>
            <a:r>
              <a:t>Catalogue/ shop scheme: in this kind of scheme, there would be an approved list from which disabled people could choose items at reduced or no cost. This would likely work better for equipment and aids rather than for services.</a:t>
            </a:r>
          </a:p>
          <a:p>
            <a:pPr lvl="2" marL="990600" indent="-381000" algn="l" defTabSz="1219168">
              <a:lnSpc>
                <a:spcPct val="130000"/>
              </a:lnSpc>
              <a:buSzPct val="123000"/>
              <a:buChar char="•"/>
              <a:defRPr sz="3000">
                <a:solidFill>
                  <a:srgbClr val="FFFFFF"/>
                </a:solidFill>
              </a:defRPr>
            </a:pPr>
            <a:r>
              <a:t>Voucher scheme: in this kind of scheme, disabled people could receive vouchers to contribute towards specific costs. It could work for both equipment/aids and for services.</a:t>
            </a:r>
          </a:p>
          <a:p>
            <a:pPr lvl="2" marL="990600" indent="-381000" algn="l" defTabSz="1219168">
              <a:lnSpc>
                <a:spcPct val="130000"/>
              </a:lnSpc>
              <a:buSzPct val="123000"/>
              <a:buChar char="•"/>
              <a:defRPr sz="3000">
                <a:solidFill>
                  <a:srgbClr val="FFFFFF"/>
                </a:solidFill>
              </a:defRPr>
            </a:pPr>
            <a:r>
              <a:t>A receipt-based system: this would involve claimants buying aids, appliances, or services themselves, and then providing proof of their purchase to claim back a contribution towards the cost. This could work in a similar way to Access to Work, which provides grants for equipment, adaptations, and other costs to help disabled people to start and stay in work.</a:t>
            </a:r>
          </a:p>
          <a:p>
            <a:pPr lvl="2" marL="990600" indent="-381000" algn="l" defTabSz="1219168">
              <a:lnSpc>
                <a:spcPct val="130000"/>
              </a:lnSpc>
              <a:buSzPct val="123000"/>
              <a:buChar char="•"/>
              <a:defRPr sz="3000">
                <a:solidFill>
                  <a:srgbClr val="FFFFFF"/>
                </a:solidFill>
              </a:defRPr>
            </a:pPr>
            <a:r>
              <a:t>One-off grants: these could contribute towards specific, significant costs such as for home adaptations or expensive equipment. It could involve a person supplying medical evidence of their condition to demonstrate the need for equipment or adaptations.</a:t>
            </a:r>
          </a:p>
          <a:p>
            <a:pPr lvl="1" marL="685800" indent="-381000" algn="l" defTabSz="1219168">
              <a:lnSpc>
                <a:spcPct val="130000"/>
              </a:lnSpc>
              <a:buSzPct val="123000"/>
              <a:buChar char="•"/>
              <a:defRPr sz="3000">
                <a:solidFill>
                  <a:srgbClr val="FFFFFF"/>
                </a:solidFill>
              </a:defRPr>
            </a:pPr>
            <a:r>
              <a:t>We would like to understand whether some people receiving PIP who have lower, or no extra costs, may have better outcomes from improved access to treatment and support than from a cash payment.</a:t>
            </a:r>
          </a:p>
          <a:p>
            <a:pPr lvl="1" marL="685800" indent="-381000" algn="l" defTabSz="1219168">
              <a:lnSpc>
                <a:spcPct val="130000"/>
              </a:lnSpc>
              <a:buSzPct val="123000"/>
              <a:buChar char="•"/>
              <a:defRPr sz="3000">
                <a:solidFill>
                  <a:srgbClr val="FFFFFF"/>
                </a:solidFill>
              </a:defRPr>
            </a:pPr>
            <a:r>
              <a:t>We would also like to know whether there are specific groups of people who have a need of a greater level of support than they currently receive, and whether this support should be financial or take a different form, such as improved access to healthcare (such as mental health provision or physiotherapy) or enhanced local authority support (such as care packages, respite or home adaptations).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5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55">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355">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35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355">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355">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0" presetID="1" grpId="1" fill="hold">
                                  <p:stCondLst>
                                    <p:cond delay="0"/>
                                  </p:stCondLst>
                                  <p:iterate type="el" backwards="0">
                                    <p:tmAbs val="0"/>
                                  </p:iterate>
                                  <p:childTnLst>
                                    <p:set>
                                      <p:cBhvr>
                                        <p:cTn id="27" fill="hold"/>
                                        <p:tgtEl>
                                          <p:spTgt spid="355">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Class="entr" nodeType="clickEffect" presetSubtype="0" presetID="1" grpId="1" fill="hold">
                                  <p:stCondLst>
                                    <p:cond delay="0"/>
                                  </p:stCondLst>
                                  <p:iterate type="el" backwards="0">
                                    <p:tmAbs val="0"/>
                                  </p:iterate>
                                  <p:childTnLst>
                                    <p:set>
                                      <p:cBhvr>
                                        <p:cTn id="31" fill="hold"/>
                                        <p:tgtEl>
                                          <p:spTgt spid="355">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Class="entr" nodeType="clickEffect" presetSubtype="0" presetID="1" grpId="1" fill="hold">
                                  <p:stCondLst>
                                    <p:cond delay="0"/>
                                  </p:stCondLst>
                                  <p:iterate type="el" backwards="0">
                                    <p:tmAbs val="0"/>
                                  </p:iterate>
                                  <p:childTnLst>
                                    <p:set>
                                      <p:cBhvr>
                                        <p:cTn id="35" fill="hold"/>
                                        <p:tgtEl>
                                          <p:spTgt spid="355">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55" grpId="1"/>
    </p:bldLst>
  </p:timing>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7" name="Questions 18-27:"/>
          <p:cNvSpPr txBox="1"/>
          <p:nvPr>
            <p:ph type="title"/>
          </p:nvPr>
        </p:nvSpPr>
        <p:spPr>
          <a:xfrm>
            <a:off x="5784224" y="430663"/>
            <a:ext cx="18353838" cy="2634209"/>
          </a:xfrm>
          <a:prstGeom prst="rect">
            <a:avLst/>
          </a:prstGeom>
        </p:spPr>
        <p:txBody>
          <a:bodyPr/>
          <a:lstStyle>
            <a:lvl1pPr>
              <a:defRPr spc="-300" sz="11600"/>
            </a:lvl1pPr>
          </a:lstStyle>
          <a:p>
            <a:pPr/>
            <a:r>
              <a:t>Question 18: </a:t>
            </a:r>
          </a:p>
        </p:txBody>
      </p:sp>
      <p:pic>
        <p:nvPicPr>
          <p:cNvPr id="358"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59" name="Q18. PIP provides a contribution towards extra costs. Which extra costs incurred by disabled people are the most important for a new scheme to address? Please rank the following options in your order of importance:…"/>
          <p:cNvSpPr txBox="1"/>
          <p:nvPr/>
        </p:nvSpPr>
        <p:spPr>
          <a:xfrm>
            <a:off x="440920" y="3405220"/>
            <a:ext cx="23502160" cy="994257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106761">
              <a:lnSpc>
                <a:spcPct val="130000"/>
              </a:lnSpc>
              <a:defRPr sz="3559">
                <a:solidFill>
                  <a:srgbClr val="FFFFFF"/>
                </a:solidFill>
              </a:defRPr>
            </a:pPr>
            <a:r>
              <a:t>PIP provides a contribution towards extra costs. Which extra costs incurred by disabled people are the most important for a new scheme to address? Please rank the following options in your order of importance:</a:t>
            </a:r>
          </a:p>
          <a:p>
            <a:pPr lvl="2" marL="945882" indent="-267702" algn="l" defTabSz="1106761">
              <a:lnSpc>
                <a:spcPct val="130000"/>
              </a:lnSpc>
              <a:buSzPct val="100000"/>
              <a:buChar char="•"/>
              <a:defRPr sz="3559">
                <a:solidFill>
                  <a:srgbClr val="FFFFFF"/>
                </a:solidFill>
              </a:defRPr>
            </a:pPr>
            <a:r>
              <a:t>Equipment and aids</a:t>
            </a:r>
          </a:p>
          <a:p>
            <a:pPr lvl="2" marL="945882" indent="-267702" algn="l" defTabSz="1106761">
              <a:lnSpc>
                <a:spcPct val="130000"/>
              </a:lnSpc>
              <a:buSzPct val="100000"/>
              <a:buChar char="•"/>
              <a:defRPr sz="3559">
                <a:solidFill>
                  <a:srgbClr val="FFFFFF"/>
                </a:solidFill>
              </a:defRPr>
            </a:pPr>
            <a:r>
              <a:t>Medications and medical products</a:t>
            </a:r>
          </a:p>
          <a:p>
            <a:pPr lvl="2" marL="945882" indent="-267702" algn="l" defTabSz="1106761">
              <a:lnSpc>
                <a:spcPct val="130000"/>
              </a:lnSpc>
              <a:buSzPct val="100000"/>
              <a:buChar char="•"/>
              <a:defRPr sz="3559">
                <a:solidFill>
                  <a:srgbClr val="FFFFFF"/>
                </a:solidFill>
              </a:defRPr>
            </a:pPr>
            <a:r>
              <a:t>Personal assistance (costs arising from hired physical and/or emotional support within and outside the home, eg. help with household tasks or assistance with transportation)</a:t>
            </a:r>
          </a:p>
          <a:p>
            <a:pPr lvl="2" marL="945882" indent="-267702" algn="l" defTabSz="1106761">
              <a:lnSpc>
                <a:spcPct val="130000"/>
              </a:lnSpc>
              <a:buSzPct val="100000"/>
              <a:buChar char="•"/>
              <a:defRPr sz="3559">
                <a:solidFill>
                  <a:srgbClr val="FFFFFF"/>
                </a:solidFill>
              </a:defRPr>
            </a:pPr>
            <a:r>
              <a:t>Health and personal care (including physical therapies, talking therapies, massages, etc. Also includes greater spending on personal hygiene or appearance)</a:t>
            </a:r>
          </a:p>
          <a:p>
            <a:pPr lvl="2" marL="945882" indent="-267702" algn="l" defTabSz="1106761">
              <a:lnSpc>
                <a:spcPct val="130000"/>
              </a:lnSpc>
              <a:buSzPct val="100000"/>
              <a:buChar char="•"/>
              <a:defRPr sz="3559">
                <a:solidFill>
                  <a:srgbClr val="FFFFFF"/>
                </a:solidFill>
              </a:defRPr>
            </a:pPr>
            <a:r>
              <a:t>Extra transport costs (from reliance on taxis or accessible taxis, hospital parking fees, vehicle adaptations, etc.)</a:t>
            </a:r>
          </a:p>
          <a:p>
            <a:pPr lvl="2" marL="945882" indent="-267702" algn="l" defTabSz="1106761">
              <a:lnSpc>
                <a:spcPct val="130000"/>
              </a:lnSpc>
              <a:buSzPct val="100000"/>
              <a:buChar char="•"/>
              <a:defRPr sz="3559">
                <a:solidFill>
                  <a:srgbClr val="FFFFFF"/>
                </a:solidFill>
              </a:defRPr>
            </a:pPr>
            <a:r>
              <a:t>Additional energy and utility costs arising from disability or health condition (including digital access)</a:t>
            </a:r>
          </a:p>
          <a:p>
            <a:pPr lvl="2" marL="945882" indent="-267702" algn="l" defTabSz="1106761">
              <a:lnSpc>
                <a:spcPct val="130000"/>
              </a:lnSpc>
              <a:buSzPct val="100000"/>
              <a:buChar char="•"/>
              <a:defRPr sz="3559">
                <a:solidFill>
                  <a:srgbClr val="FFFFFF"/>
                </a:solidFill>
              </a:defRPr>
            </a:pPr>
            <a:r>
              <a:t>Additional food costs arising from disability or health condition</a:t>
            </a:r>
          </a:p>
          <a:p>
            <a:pPr lvl="2" marL="945882" indent="-267702" algn="l" defTabSz="1106761">
              <a:lnSpc>
                <a:spcPct val="130000"/>
              </a:lnSpc>
              <a:buSzPct val="100000"/>
              <a:buChar char="•"/>
              <a:defRPr sz="3559">
                <a:solidFill>
                  <a:srgbClr val="FFFFFF"/>
                </a:solidFill>
              </a:defRPr>
            </a:pPr>
            <a:r>
              <a:t>Additional spending on clothing, footwear, and bedding items arising from disability or health condition</a:t>
            </a:r>
          </a:p>
          <a:p>
            <a:pPr lvl="2" marL="945882" indent="-267702" algn="l" defTabSz="1106761">
              <a:lnSpc>
                <a:spcPct val="130000"/>
              </a:lnSpc>
              <a:buSzPct val="100000"/>
              <a:buChar char="•"/>
              <a:defRPr sz="3559">
                <a:solidFill>
                  <a:srgbClr val="FFFFFF"/>
                </a:solidFill>
              </a:defRPr>
            </a:pPr>
            <a:r>
              <a:t>Higher costs of insurance</a:t>
            </a:r>
          </a:p>
          <a:p>
            <a:pPr lvl="2" marL="945882" indent="-267702" algn="l" defTabSz="1106761">
              <a:lnSpc>
                <a:spcPct val="130000"/>
              </a:lnSpc>
              <a:buSzPct val="100000"/>
              <a:buChar char="•"/>
              <a:defRPr sz="3559">
                <a:solidFill>
                  <a:srgbClr val="FFFFFF"/>
                </a:solidFill>
              </a:defRPr>
            </a:pPr>
            <a:r>
              <a:t>Additional housing costs arising from disability or health condition, including home adaptation costs</a:t>
            </a:r>
          </a:p>
        </p:txBody>
      </p:sp>
      <p:sp>
        <p:nvSpPr>
          <p:cNvPr id="360" name="Yield Sign"/>
          <p:cNvSpPr/>
          <p:nvPr/>
        </p:nvSpPr>
        <p:spPr>
          <a:xfrm>
            <a:off x="7186345" y="3371755"/>
            <a:ext cx="10011311" cy="10009509"/>
          </a:xfrm>
          <a:custGeom>
            <a:avLst/>
            <a:gdLst/>
            <a:ahLst/>
            <a:cxnLst>
              <a:cxn ang="0">
                <a:pos x="wd2" y="hd2"/>
              </a:cxn>
              <a:cxn ang="5400000">
                <a:pos x="wd2" y="hd2"/>
              </a:cxn>
              <a:cxn ang="10800000">
                <a:pos x="wd2" y="hd2"/>
              </a:cxn>
              <a:cxn ang="16200000">
                <a:pos x="wd2" y="hd2"/>
              </a:cxn>
            </a:cxnLst>
            <a:rect l="0" t="0" r="r" b="b"/>
            <a:pathLst>
              <a:path w="20975" h="21600" fill="norm" stroke="1" extrusionOk="0">
                <a:moveTo>
                  <a:pt x="1388" y="0"/>
                </a:moveTo>
                <a:cubicBezTo>
                  <a:pt x="357" y="0"/>
                  <a:pt x="-313" y="1117"/>
                  <a:pt x="148" y="2066"/>
                </a:cubicBezTo>
                <a:lnTo>
                  <a:pt x="9248" y="20811"/>
                </a:lnTo>
                <a:cubicBezTo>
                  <a:pt x="9503" y="21337"/>
                  <a:pt x="9996" y="21600"/>
                  <a:pt x="10488" y="21600"/>
                </a:cubicBezTo>
                <a:cubicBezTo>
                  <a:pt x="10980" y="21600"/>
                  <a:pt x="11472" y="21337"/>
                  <a:pt x="11728" y="20811"/>
                </a:cubicBezTo>
                <a:lnTo>
                  <a:pt x="20826" y="2066"/>
                </a:lnTo>
                <a:cubicBezTo>
                  <a:pt x="21287" y="1117"/>
                  <a:pt x="20617" y="0"/>
                  <a:pt x="19586" y="0"/>
                </a:cubicBezTo>
                <a:lnTo>
                  <a:pt x="1388" y="0"/>
                </a:lnTo>
                <a:close/>
                <a:moveTo>
                  <a:pt x="6239" y="3648"/>
                </a:moveTo>
                <a:lnTo>
                  <a:pt x="14737" y="3648"/>
                </a:lnTo>
                <a:cubicBezTo>
                  <a:pt x="15363" y="3648"/>
                  <a:pt x="15770" y="4328"/>
                  <a:pt x="15490" y="4905"/>
                </a:cubicBezTo>
                <a:lnTo>
                  <a:pt x="11241" y="13655"/>
                </a:lnTo>
                <a:cubicBezTo>
                  <a:pt x="10930" y="14295"/>
                  <a:pt x="10045" y="14295"/>
                  <a:pt x="9735" y="13655"/>
                </a:cubicBezTo>
                <a:lnTo>
                  <a:pt x="5486" y="4905"/>
                </a:lnTo>
                <a:cubicBezTo>
                  <a:pt x="5206" y="4328"/>
                  <a:pt x="5613" y="3648"/>
                  <a:pt x="6239" y="3648"/>
                </a:cubicBezTo>
                <a:close/>
              </a:path>
            </a:pathLst>
          </a:custGeom>
          <a:solidFill>
            <a:srgbClr val="FFFFFF"/>
          </a:solidFill>
          <a:ln w="25400">
            <a:solidFill>
              <a:schemeClr val="accent1"/>
            </a:solidFill>
          </a:ln>
        </p:spPr>
        <p:txBody>
          <a:bodyPr lIns="50800" tIns="50800" rIns="50800" bIns="50800" anchor="ctr"/>
          <a:lstStyle/>
          <a:p>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5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59">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359">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359">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359">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359">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0" presetID="1" grpId="1" fill="hold">
                                  <p:stCondLst>
                                    <p:cond delay="0"/>
                                  </p:stCondLst>
                                  <p:iterate type="el" backwards="0">
                                    <p:tmAbs val="0"/>
                                  </p:iterate>
                                  <p:childTnLst>
                                    <p:set>
                                      <p:cBhvr>
                                        <p:cTn id="27" fill="hold"/>
                                        <p:tgtEl>
                                          <p:spTgt spid="359">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Class="entr" nodeType="clickEffect" presetSubtype="0" presetID="1" grpId="1" fill="hold">
                                  <p:stCondLst>
                                    <p:cond delay="0"/>
                                  </p:stCondLst>
                                  <p:iterate type="el" backwards="0">
                                    <p:tmAbs val="0"/>
                                  </p:iterate>
                                  <p:childTnLst>
                                    <p:set>
                                      <p:cBhvr>
                                        <p:cTn id="31" fill="hold"/>
                                        <p:tgtEl>
                                          <p:spTgt spid="359">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Class="entr" nodeType="clickEffect" presetSubtype="0" presetID="1" grpId="1" fill="hold">
                                  <p:stCondLst>
                                    <p:cond delay="0"/>
                                  </p:stCondLst>
                                  <p:iterate type="el" backwards="0">
                                    <p:tmAbs val="0"/>
                                  </p:iterate>
                                  <p:childTnLst>
                                    <p:set>
                                      <p:cBhvr>
                                        <p:cTn id="35" fill="hold"/>
                                        <p:tgtEl>
                                          <p:spTgt spid="359">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Class="entr" nodeType="clickEffect" presetSubtype="0" presetID="1" grpId="1" fill="hold">
                                  <p:stCondLst>
                                    <p:cond delay="0"/>
                                  </p:stCondLst>
                                  <p:iterate type="el" backwards="0">
                                    <p:tmAbs val="0"/>
                                  </p:iterate>
                                  <p:childTnLst>
                                    <p:set>
                                      <p:cBhvr>
                                        <p:cTn id="39" fill="hold"/>
                                        <p:tgtEl>
                                          <p:spTgt spid="359">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Class="entr" nodeType="clickEffect" presetSubtype="0" presetID="1" grpId="1" fill="hold">
                                  <p:stCondLst>
                                    <p:cond delay="0"/>
                                  </p:stCondLst>
                                  <p:iterate type="el" backwards="0">
                                    <p:tmAbs val="0"/>
                                  </p:iterate>
                                  <p:childTnLst>
                                    <p:set>
                                      <p:cBhvr>
                                        <p:cTn id="43" fill="hold"/>
                                        <p:tgtEl>
                                          <p:spTgt spid="359">
                                            <p:txEl>
                                              <p:pRg st="9" end="9"/>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Class="entr" nodeType="clickEffect" presetSubtype="0" presetID="1" grpId="1" fill="hold">
                                  <p:stCondLst>
                                    <p:cond delay="0"/>
                                  </p:stCondLst>
                                  <p:iterate type="el" backwards="0">
                                    <p:tmAbs val="0"/>
                                  </p:iterate>
                                  <p:childTnLst>
                                    <p:set>
                                      <p:cBhvr>
                                        <p:cTn id="47" fill="hold"/>
                                        <p:tgtEl>
                                          <p:spTgt spid="359">
                                            <p:txEl>
                                              <p:pRg st="10" end="10"/>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Class="entr" nodeType="clickEffect" presetSubtype="0" presetID="1" grpId="2" fill="hold">
                                  <p:stCondLst>
                                    <p:cond delay="0"/>
                                  </p:stCondLst>
                                  <p:iterate type="el" backwards="0">
                                    <p:tmAbs val="0"/>
                                  </p:iterate>
                                  <p:childTnLst>
                                    <p:set>
                                      <p:cBhvr>
                                        <p:cTn id="51" fill="hold"/>
                                        <p:tgtEl>
                                          <p:spTgt spid="36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59" grpId="1"/>
      <p:bldP build="whole" bldLvl="1" animBg="1" rev="0" advAuto="0" spid="360" grpId="2"/>
    </p:bldLst>
  </p:timing>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2" name="Questions 18-27:"/>
          <p:cNvSpPr txBox="1"/>
          <p:nvPr>
            <p:ph type="title"/>
          </p:nvPr>
        </p:nvSpPr>
        <p:spPr>
          <a:xfrm>
            <a:off x="5784224" y="430663"/>
            <a:ext cx="18353838" cy="2634209"/>
          </a:xfrm>
          <a:prstGeom prst="rect">
            <a:avLst/>
          </a:prstGeom>
        </p:spPr>
        <p:txBody>
          <a:bodyPr/>
          <a:lstStyle/>
          <a:p>
            <a:pPr>
              <a:defRPr spc="-300" sz="11600"/>
            </a:pPr>
            <a:r>
              <a:t>Question 1</a:t>
            </a:r>
            <a:r>
              <a:t>9</a:t>
            </a:r>
            <a:r>
              <a:t>: </a:t>
            </a:r>
          </a:p>
        </p:txBody>
      </p:sp>
      <p:pic>
        <p:nvPicPr>
          <p:cNvPr id="36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64" name="Q18. PIP provides a contribution towards extra costs. Which extra costs incurred by disabled people are the most important for a new scheme to address? Please rank the following options in your order of importance:…"/>
          <p:cNvSpPr txBox="1"/>
          <p:nvPr/>
        </p:nvSpPr>
        <p:spPr>
          <a:xfrm>
            <a:off x="318745" y="3221049"/>
            <a:ext cx="23859400" cy="9572163"/>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069454">
              <a:lnSpc>
                <a:spcPct val="130000"/>
              </a:lnSpc>
              <a:spcBef>
                <a:spcPts val="800"/>
              </a:spcBef>
              <a:defRPr sz="3440">
                <a:solidFill>
                  <a:srgbClr val="FFFFFF"/>
                </a:solidFill>
              </a:defRPr>
            </a:pPr>
            <a:r>
              <a:t>In relation to Question 18, please explain your answer below and tell us about any other important kinds of cost not listed above.</a:t>
            </a:r>
          </a:p>
          <a:p>
            <a:pPr lvl="1" algn="l" defTabSz="1069454">
              <a:lnSpc>
                <a:spcPct val="130000"/>
              </a:lnSpc>
              <a:spcBef>
                <a:spcPts val="800"/>
              </a:spcBef>
              <a:defRPr sz="3440">
                <a:solidFill>
                  <a:schemeClr val="accent2">
                    <a:satOff val="-45851"/>
                    <a:lumOff val="33039"/>
                  </a:schemeClr>
                </a:solidFill>
              </a:defRPr>
            </a:pPr>
            <a:r>
              <a:t>We very strongly object to the presence of the rigged question above. if we engage with the question then we are being obliged to decide whether food, medication, heating transport or a range of other things are the most important for disabled people. This is a cruel and uncivilised judgement to be asked to make.</a:t>
            </a:r>
          </a:p>
          <a:p>
            <a:pPr lvl="1" algn="l" defTabSz="1069454">
              <a:lnSpc>
                <a:spcPct val="130000"/>
              </a:lnSpc>
              <a:spcBef>
                <a:spcPts val="800"/>
              </a:spcBef>
              <a:defRPr sz="3440">
                <a:solidFill>
                  <a:schemeClr val="accent2">
                    <a:satOff val="-45851"/>
                    <a:lumOff val="33039"/>
                  </a:schemeClr>
                </a:solidFill>
              </a:defRPr>
            </a:pPr>
            <a:r>
              <a:t>Nobody should have to choose between these things, but their relative importance will vary depending on the individual, which is why people are free to spend their PIP in the ways most important to them.</a:t>
            </a:r>
          </a:p>
          <a:p>
            <a:pPr lvl="1" algn="l" defTabSz="1069454">
              <a:lnSpc>
                <a:spcPct val="130000"/>
              </a:lnSpc>
              <a:spcBef>
                <a:spcPts val="800"/>
              </a:spcBef>
              <a:defRPr sz="3440">
                <a:solidFill>
                  <a:schemeClr val="accent2">
                    <a:satOff val="-45851"/>
                    <a:lumOff val="33039"/>
                  </a:schemeClr>
                </a:solidFill>
              </a:defRPr>
            </a:pPr>
            <a:r>
              <a:t>Someone who depends on a specialised diet to stay well, will clearly consider this a priority. Someone who needs energy to power vital, disability-related equipment will prioritise paying for this. Someone who needs medication not available on the NHS to prevent a deterioration in their health will put this before other costs. And someone who depends on taxis to get to vital therapy or hospital appointments because they cannot use public transport will consider this a vital expense.</a:t>
            </a:r>
          </a:p>
          <a:p>
            <a:pPr lvl="1" algn="l" defTabSz="1069454">
              <a:lnSpc>
                <a:spcPct val="130000"/>
              </a:lnSpc>
              <a:spcBef>
                <a:spcPts val="800"/>
              </a:spcBef>
              <a:defRPr sz="3440">
                <a:solidFill>
                  <a:schemeClr val="accent2">
                    <a:satOff val="-45851"/>
                    <a:lumOff val="33039"/>
                  </a:schemeClr>
                </a:solidFill>
              </a:defRPr>
            </a:pPr>
            <a:r>
              <a:t>It is crass and unreasonable to ask respondents to this questionnaire to make a judgement on what is most important to other people.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6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6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6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6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6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64">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64" grpId="1"/>
    </p:bldLst>
  </p:timing>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6" name="Questions 18-27:"/>
          <p:cNvSpPr txBox="1"/>
          <p:nvPr>
            <p:ph type="title"/>
          </p:nvPr>
        </p:nvSpPr>
        <p:spPr>
          <a:xfrm>
            <a:off x="5784224" y="430663"/>
            <a:ext cx="18353838" cy="2634209"/>
          </a:xfrm>
          <a:prstGeom prst="rect">
            <a:avLst/>
          </a:prstGeom>
        </p:spPr>
        <p:txBody>
          <a:bodyPr/>
          <a:lstStyle/>
          <a:p>
            <a:pPr>
              <a:defRPr spc="-300" sz="11600"/>
            </a:pPr>
            <a:r>
              <a:t>Question 1</a:t>
            </a:r>
            <a:r>
              <a:t>9</a:t>
            </a:r>
            <a:r>
              <a:t>: </a:t>
            </a:r>
          </a:p>
        </p:txBody>
      </p:sp>
      <p:pic>
        <p:nvPicPr>
          <p:cNvPr id="367"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68" name="Q18. PIP provides a contribution towards extra costs. Which extra costs incurred by disabled people are the most important for a new scheme to address? Please rank the following options in your order of importance:…"/>
          <p:cNvSpPr txBox="1"/>
          <p:nvPr/>
        </p:nvSpPr>
        <p:spPr>
          <a:xfrm>
            <a:off x="318745" y="3221049"/>
            <a:ext cx="23859400" cy="9572163"/>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057019">
              <a:lnSpc>
                <a:spcPct val="130000"/>
              </a:lnSpc>
              <a:spcBef>
                <a:spcPts val="800"/>
              </a:spcBef>
              <a:defRPr sz="3400">
                <a:solidFill>
                  <a:srgbClr val="FFFFFF"/>
                </a:solidFill>
              </a:defRPr>
            </a:pPr>
            <a:r>
              <a:t>In relation to Question 18, please explain your answer below and tell us about any other important kinds of cost not listed above.</a:t>
            </a:r>
          </a:p>
          <a:p>
            <a:pPr lvl="1" algn="l" defTabSz="1057019">
              <a:lnSpc>
                <a:spcPct val="130000"/>
              </a:lnSpc>
              <a:spcBef>
                <a:spcPts val="800"/>
              </a:spcBef>
              <a:defRPr sz="3400">
                <a:solidFill>
                  <a:srgbClr val="FF40FF"/>
                </a:solidFill>
              </a:defRPr>
            </a:pPr>
            <a:r>
              <a:t>It is offensive for the DWP to produce a questionnaire which asks us to decide between food, medication, heating and other vital costs that Disabled people have to make. Being Disabled is not a homogenous experience – there are at least 16 million of us, and we have different impairments, backgrounds, hopes and aspirations and lead different lives. It is impossible and grotesque to choose or rank which costs are more important than others in the way outlined in question 18. </a:t>
            </a:r>
          </a:p>
          <a:p>
            <a:pPr lvl="1" algn="l" defTabSz="1057019">
              <a:lnSpc>
                <a:spcPct val="130000"/>
              </a:lnSpc>
              <a:spcBef>
                <a:spcPts val="800"/>
              </a:spcBef>
              <a:defRPr sz="3400">
                <a:solidFill>
                  <a:srgbClr val="942193"/>
                </a:solidFill>
              </a:defRPr>
            </a:pPr>
          </a:p>
          <a:p>
            <a:pPr lvl="1" algn="l" defTabSz="1057019">
              <a:lnSpc>
                <a:spcPct val="130000"/>
              </a:lnSpc>
              <a:spcBef>
                <a:spcPts val="800"/>
              </a:spcBef>
              <a:defRPr sz="3400">
                <a:solidFill>
                  <a:srgbClr val="009051"/>
                </a:solidFill>
              </a:defRPr>
            </a:pPr>
            <a:r>
              <a:t>Many disabled people have needs in multiple areas and their needs may vary with seasons / time / wider circumstances. It is impossible to choose between the options presented here as they are all fundamental to wellbeing. It is a violation to the dignity of disabled people that we are being asked to make this choice. This reflects the findings of the UN Committee on the Rights of Disabled Persons, which has found in 2016 that UK welfare policies were leading to grave and systematic violations of Disabled People’s Human Rights. The UN Committee in 2024 did not see any progress in addressing those violations, moreover, it documented evidence of retrogression.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6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6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6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6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6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68" grpId="1"/>
    </p:bldLst>
  </p:timing>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0" name="Questions 18-27:"/>
          <p:cNvSpPr txBox="1"/>
          <p:nvPr>
            <p:ph type="title"/>
          </p:nvPr>
        </p:nvSpPr>
        <p:spPr>
          <a:xfrm>
            <a:off x="5784224" y="430663"/>
            <a:ext cx="18353838" cy="2634209"/>
          </a:xfrm>
          <a:prstGeom prst="rect">
            <a:avLst/>
          </a:prstGeom>
        </p:spPr>
        <p:txBody>
          <a:bodyPr/>
          <a:lstStyle/>
          <a:p>
            <a:pPr>
              <a:defRPr spc="-300" sz="11600"/>
            </a:pPr>
            <a:r>
              <a:t>Question </a:t>
            </a:r>
            <a:r>
              <a:t>20</a:t>
            </a:r>
            <a:r>
              <a:t>: </a:t>
            </a:r>
          </a:p>
        </p:txBody>
      </p:sp>
      <p:pic>
        <p:nvPicPr>
          <p:cNvPr id="371"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72" name="Q20-23. What are the benefits and disadvantages of moving to a new system for PIP claimants?…"/>
          <p:cNvSpPr txBox="1"/>
          <p:nvPr/>
        </p:nvSpPr>
        <p:spPr>
          <a:xfrm>
            <a:off x="498557" y="3380421"/>
            <a:ext cx="23386886" cy="98408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92318">
              <a:lnSpc>
                <a:spcPct val="130000"/>
              </a:lnSpc>
              <a:spcBef>
                <a:spcPts val="1000"/>
              </a:spcBef>
              <a:defRPr sz="4000">
                <a:solidFill>
                  <a:srgbClr val="FFFFFF"/>
                </a:solidFill>
              </a:defRPr>
            </a:pPr>
            <a:r>
              <a:t>What are the benefits and disadvantages of moving to a new system for PIP claimants?</a:t>
            </a:r>
          </a:p>
          <a:p>
            <a:pPr lvl="1" algn="l" defTabSz="1292318">
              <a:lnSpc>
                <a:spcPct val="130000"/>
              </a:lnSpc>
              <a:spcBef>
                <a:spcPts val="1000"/>
              </a:spcBef>
              <a:defRPr sz="4000">
                <a:solidFill>
                  <a:srgbClr val="FFFFFF"/>
                </a:solidFill>
              </a:defRPr>
            </a:pPr>
            <a:r>
              <a:t>A catalogue/ shop scheme</a:t>
            </a:r>
          </a:p>
          <a:p>
            <a:pPr lvl="1" algn="l" defTabSz="1292318">
              <a:lnSpc>
                <a:spcPct val="130000"/>
              </a:lnSpc>
              <a:spcBef>
                <a:spcPts val="1000"/>
              </a:spcBef>
              <a:defRPr sz="4000">
                <a:solidFill>
                  <a:srgbClr val="FFFFFF"/>
                </a:solidFill>
              </a:defRPr>
            </a:pPr>
            <a:r>
              <a:t>• Benefits</a:t>
            </a:r>
          </a:p>
          <a:p>
            <a:pPr lvl="1" algn="l" defTabSz="1292318">
              <a:lnSpc>
                <a:spcPct val="130000"/>
              </a:lnSpc>
              <a:spcBef>
                <a:spcPts val="1000"/>
              </a:spcBef>
              <a:defRPr sz="4000">
                <a:solidFill>
                  <a:srgbClr val="FFFFFF"/>
                </a:solidFill>
              </a:defRPr>
            </a:pPr>
            <a:r>
              <a:t>• Disadvantages</a:t>
            </a:r>
          </a:p>
          <a:p>
            <a:pPr lvl="1" algn="l" defTabSz="1292318">
              <a:lnSpc>
                <a:spcPct val="130000"/>
              </a:lnSpc>
              <a:spcBef>
                <a:spcPts val="1000"/>
              </a:spcBef>
              <a:defRPr sz="4000">
                <a:solidFill>
                  <a:srgbClr val="FFFFFF"/>
                </a:solidFill>
              </a:defRPr>
            </a:pPr>
            <a:r>
              <a:t>• Other</a:t>
            </a:r>
          </a:p>
          <a:p>
            <a:pPr lvl="1" algn="l" defTabSz="1292318">
              <a:lnSpc>
                <a:spcPct val="130000"/>
              </a:lnSpc>
              <a:spcBef>
                <a:spcPts val="1000"/>
              </a:spcBef>
              <a:defRPr sz="4000">
                <a:solidFill>
                  <a:srgbClr val="FFFFFF"/>
                </a:solidFill>
              </a:defRPr>
            </a:pPr>
            <a:r>
              <a:t>Please explain your answer and provide evidence or your opinion to support further development of our approach.</a:t>
            </a:r>
          </a:p>
          <a:p>
            <a:pPr lvl="1" algn="l" defTabSz="1292318">
              <a:lnSpc>
                <a:spcPct val="130000"/>
              </a:lnSpc>
              <a:spcBef>
                <a:spcPts val="1000"/>
              </a:spcBef>
              <a:defRPr sz="4000">
                <a:solidFill>
                  <a:schemeClr val="accent2">
                    <a:satOff val="-45851"/>
                    <a:lumOff val="33039"/>
                  </a:schemeClr>
                </a:solidFill>
              </a:defRPr>
            </a:pPr>
            <a:r>
              <a:t>This is a terrible idea, there are no benefits whatsoever. Claimants would be forced to choose from a limited range of probably substandard products, whilst the company running the scheme would be free to rack up vast profits with no competition.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7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7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7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7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7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7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72">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72">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72"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About the PIP Consultation"/>
          <p:cNvSpPr txBox="1"/>
          <p:nvPr>
            <p:ph type="title"/>
          </p:nvPr>
        </p:nvSpPr>
        <p:spPr>
          <a:xfrm>
            <a:off x="6068862" y="952500"/>
            <a:ext cx="17108638" cy="1433164"/>
          </a:xfrm>
          <a:prstGeom prst="rect">
            <a:avLst/>
          </a:prstGeom>
        </p:spPr>
        <p:txBody>
          <a:bodyPr/>
          <a:lstStyle>
            <a:lvl1pPr defTabSz="1828754">
              <a:defRPr spc="-200" sz="8700"/>
            </a:lvl1pPr>
          </a:lstStyle>
          <a:p>
            <a:pPr/>
            <a:r>
              <a:t>About the PIP Consultation</a:t>
            </a:r>
          </a:p>
        </p:txBody>
      </p:sp>
      <p:sp>
        <p:nvSpPr>
          <p:cNvPr id="187" name="Title: “Modernising support for independent living: the health and disability green paper” - 107 pages of information + spreadsheet…"/>
          <p:cNvSpPr txBox="1"/>
          <p:nvPr>
            <p:ph type="body" idx="1"/>
          </p:nvPr>
        </p:nvSpPr>
        <p:spPr>
          <a:xfrm>
            <a:off x="1284667" y="3626379"/>
            <a:ext cx="18070319" cy="9549274"/>
          </a:xfrm>
          <a:prstGeom prst="rect">
            <a:avLst/>
          </a:prstGeom>
        </p:spPr>
        <p:txBody>
          <a:bodyPr lIns="50800" tIns="50800" rIns="50800" bIns="50800"/>
          <a:lstStyle/>
          <a:p>
            <a:pPr lvl="1" marL="1110996" indent="-617219" defTabSz="1975054">
              <a:lnSpc>
                <a:spcPct val="135000"/>
              </a:lnSpc>
              <a:defRPr b="0" sz="4800"/>
            </a:pPr>
            <a:r>
              <a:t>Title: “Modernising support for independent living: the health and disability green paper” - 107 pages of information + spreadsheet</a:t>
            </a:r>
          </a:p>
          <a:p>
            <a:pPr lvl="2" marL="1604772" indent="-617219" defTabSz="1975054">
              <a:lnSpc>
                <a:spcPct val="135000"/>
              </a:lnSpc>
              <a:defRPr b="0" sz="4800"/>
            </a:pPr>
            <a:r>
              <a:t>Complete </a:t>
            </a:r>
            <a:r>
              <a:rPr u="sng">
                <a:solidFill>
                  <a:srgbClr val="0096FF"/>
                </a:solidFill>
                <a:uFill>
                  <a:solidFill>
                    <a:srgbClr val="0000FF"/>
                  </a:solidFill>
                </a:uFill>
                <a:hlinkClick r:id="rId2" invalidUrl="" action="" tgtFrame="" tooltip="" history="1" highlightClick="0" endSnd="0"/>
              </a:rPr>
              <a:t>this online form</a:t>
            </a:r>
            <a:r>
              <a:t> - 39 questions in 4 chapters</a:t>
            </a:r>
          </a:p>
          <a:p>
            <a:pPr lvl="2" marL="1604772" indent="-617219" defTabSz="1975054">
              <a:lnSpc>
                <a:spcPct val="135000"/>
              </a:lnSpc>
              <a:defRPr b="0" sz="4800"/>
            </a:pPr>
            <a:r>
              <a:t>Email: </a:t>
            </a:r>
            <a:r>
              <a:rPr u="sng">
                <a:solidFill>
                  <a:srgbClr val="0096FF"/>
                </a:solidFill>
                <a:uFill>
                  <a:solidFill>
                    <a:srgbClr val="0000FF"/>
                  </a:solidFill>
                </a:uFill>
                <a:hlinkClick r:id="rId3" invalidUrl="" action="" tgtFrame="" tooltip="" history="1" highlightClick="0" endSnd="0"/>
              </a:rPr>
              <a:t>consultation.modernisingsupport@DWP.GOV.UK</a:t>
            </a:r>
            <a:r>
              <a:rPr>
                <a:solidFill>
                  <a:srgbClr val="0096FF"/>
                </a:solidFill>
              </a:rPr>
              <a:t>   </a:t>
            </a:r>
          </a:p>
          <a:p>
            <a:pPr lvl="2" marL="1604772" indent="-617219" defTabSz="1975054">
              <a:lnSpc>
                <a:spcPct val="135000"/>
              </a:lnSpc>
              <a:defRPr b="0" sz="4800"/>
            </a:pPr>
            <a:r>
              <a:t>Write to: Disability and Health Support Directorate,  Department for Work and Pensions, Level 2, Caxton House, Tothill Street, London, SW1H 9NA</a:t>
            </a:r>
          </a:p>
          <a:p>
            <a:pPr lvl="1" marL="1110996" indent="-617219" defTabSz="1975054">
              <a:lnSpc>
                <a:spcPct val="135000"/>
              </a:lnSpc>
              <a:defRPr sz="4800"/>
            </a:pPr>
            <a:r>
              <a:t>Deadline: 22nd July 2024</a:t>
            </a:r>
          </a:p>
        </p:txBody>
      </p:sp>
      <p:pic>
        <p:nvPicPr>
          <p:cNvPr id="188" name="GMCDP logo white no box.jpg" descr="GMCDP logo white no box.jpg"/>
          <p:cNvPicPr>
            <a:picLocks noChangeAspect="1"/>
          </p:cNvPicPr>
          <p:nvPr/>
        </p:nvPicPr>
        <p:blipFill>
          <a:blip r:embed="rId4">
            <a:extLst/>
          </a:blip>
          <a:stretch>
            <a:fillRect/>
          </a:stretch>
        </p:blipFill>
        <p:spPr>
          <a:xfrm>
            <a:off x="297186" y="348435"/>
            <a:ext cx="5095305" cy="2634209"/>
          </a:xfrm>
          <a:prstGeom prst="rect">
            <a:avLst/>
          </a:prstGeom>
          <a:ln w="12700">
            <a:miter lim="400000"/>
          </a:ln>
        </p:spPr>
      </p:pic>
      <p:pic>
        <p:nvPicPr>
          <p:cNvPr id="189" name="GMCDP_illustrations GREEN SOLID_information.png" descr="GMCDP_illustrations GREEN SOLID_information.png"/>
          <p:cNvPicPr>
            <a:picLocks noChangeAspect="1"/>
          </p:cNvPicPr>
          <p:nvPr/>
        </p:nvPicPr>
        <p:blipFill>
          <a:blip r:embed="rId5">
            <a:extLst/>
          </a:blip>
          <a:srcRect l="0" t="23" r="0" b="23"/>
          <a:stretch>
            <a:fillRect/>
          </a:stretch>
        </p:blipFill>
        <p:spPr>
          <a:xfrm>
            <a:off x="19829067" y="9048533"/>
            <a:ext cx="3546879" cy="3546879"/>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8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89" grpId="1"/>
    </p:bldLst>
  </p:timing>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4" name="Questions 18-27:"/>
          <p:cNvSpPr txBox="1"/>
          <p:nvPr>
            <p:ph type="title"/>
          </p:nvPr>
        </p:nvSpPr>
        <p:spPr>
          <a:xfrm>
            <a:off x="5784224" y="430663"/>
            <a:ext cx="18353838" cy="2634209"/>
          </a:xfrm>
          <a:prstGeom prst="rect">
            <a:avLst/>
          </a:prstGeom>
        </p:spPr>
        <p:txBody>
          <a:bodyPr/>
          <a:lstStyle/>
          <a:p>
            <a:pPr>
              <a:defRPr spc="-300" sz="11600"/>
            </a:pPr>
            <a:r>
              <a:t>Question </a:t>
            </a:r>
            <a:r>
              <a:t>20</a:t>
            </a:r>
            <a:r>
              <a:t>: </a:t>
            </a:r>
          </a:p>
        </p:txBody>
      </p:sp>
      <p:pic>
        <p:nvPicPr>
          <p:cNvPr id="37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76" name="Q20-23. What are the benefits and disadvantages of moving to a new system for PIP claimants?…"/>
          <p:cNvSpPr txBox="1"/>
          <p:nvPr/>
        </p:nvSpPr>
        <p:spPr>
          <a:xfrm>
            <a:off x="498557" y="3380421"/>
            <a:ext cx="23386886" cy="98408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01856">
              <a:lnSpc>
                <a:spcPct val="130000"/>
              </a:lnSpc>
              <a:spcBef>
                <a:spcPts val="900"/>
              </a:spcBef>
              <a:defRPr sz="3720">
                <a:solidFill>
                  <a:srgbClr val="FFFFFF"/>
                </a:solidFill>
              </a:defRPr>
            </a:pPr>
            <a:r>
              <a:t>What are the benefits and disadvantages of moving to a new system for PIP claimants?</a:t>
            </a:r>
          </a:p>
          <a:p>
            <a:pPr lvl="1" algn="l" defTabSz="1201856">
              <a:lnSpc>
                <a:spcPct val="130000"/>
              </a:lnSpc>
              <a:spcBef>
                <a:spcPts val="900"/>
              </a:spcBef>
              <a:defRPr sz="3720">
                <a:solidFill>
                  <a:srgbClr val="FFFFFF"/>
                </a:solidFill>
              </a:defRPr>
            </a:pPr>
            <a:r>
              <a:t>A catalogue/ shop scheme</a:t>
            </a:r>
          </a:p>
          <a:p>
            <a:pPr lvl="1" algn="l" defTabSz="1201856">
              <a:lnSpc>
                <a:spcPct val="130000"/>
              </a:lnSpc>
              <a:spcBef>
                <a:spcPts val="900"/>
              </a:spcBef>
              <a:defRPr sz="3720">
                <a:solidFill>
                  <a:srgbClr val="FF40FF"/>
                </a:solidFill>
              </a:defRPr>
            </a:pPr>
            <a:r>
              <a:t>All of these are completely unacceptable. </a:t>
            </a:r>
          </a:p>
          <a:p>
            <a:pPr lvl="1" algn="l" defTabSz="1201856">
              <a:lnSpc>
                <a:spcPct val="130000"/>
              </a:lnSpc>
              <a:spcBef>
                <a:spcPts val="900"/>
              </a:spcBef>
              <a:defRPr sz="3720">
                <a:solidFill>
                  <a:srgbClr val="FF40FF"/>
                </a:solidFill>
              </a:defRPr>
            </a:pPr>
            <a:r>
              <a:t>These measures would remove the independence and autonomy of Disabled People to decide what to spend their cash PIP benefit payments on. With a shop scheme, the DWP would also likely impose a spending limit for specified items, likely to be the cheapest available regardless of the claimant's actual suitability. Disabled people would be forced to choose from a limited range of probably substandard products, whilst the company running the scheme would likely be able to free to rack up vast profits with no competition. </a:t>
            </a:r>
          </a:p>
          <a:p>
            <a:pPr lvl="1" algn="l" defTabSz="1201856">
              <a:lnSpc>
                <a:spcPct val="130000"/>
              </a:lnSpc>
              <a:spcBef>
                <a:spcPts val="900"/>
              </a:spcBef>
              <a:defRPr sz="3720">
                <a:solidFill>
                  <a:srgbClr val="009051"/>
                </a:solidFill>
              </a:defRPr>
            </a:pPr>
            <a:r>
              <a:t>Innovation in disability aids would be disincentivised due to the reduced market if PIP as a cash benefit is withdrawn and it becomes difficult to be admitted to a catalogue/shop scheme as a supplier.</a:t>
            </a:r>
          </a:p>
          <a:p>
            <a:pPr lvl="1" algn="l" defTabSz="1201856">
              <a:lnSpc>
                <a:spcPct val="130000"/>
              </a:lnSpc>
              <a:spcBef>
                <a:spcPts val="900"/>
              </a:spcBef>
              <a:defRPr sz="3720">
                <a:solidFill>
                  <a:srgbClr val="FF40FF"/>
                </a:solidFill>
              </a:defRPr>
            </a:pPr>
            <a:r>
              <a:t>PIP must remain a cash benefit. Any future changes to the support provided via PIP should focus solely on increasing the already meagre financial support given to claimants and should be co-produced with Disabled people.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7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7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7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7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7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7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76">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76" grpId="1"/>
    </p:bldLst>
  </p:timing>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8" name="Questions 18-27:"/>
          <p:cNvSpPr txBox="1"/>
          <p:nvPr>
            <p:ph type="title"/>
          </p:nvPr>
        </p:nvSpPr>
        <p:spPr>
          <a:xfrm>
            <a:off x="5784224" y="430663"/>
            <a:ext cx="18353838" cy="2634209"/>
          </a:xfrm>
          <a:prstGeom prst="rect">
            <a:avLst/>
          </a:prstGeom>
        </p:spPr>
        <p:txBody>
          <a:bodyPr/>
          <a:lstStyle/>
          <a:p>
            <a:pPr>
              <a:defRPr spc="-300" sz="11600"/>
            </a:pPr>
            <a:r>
              <a:t>Question </a:t>
            </a:r>
            <a:r>
              <a:t>21</a:t>
            </a:r>
            <a:r>
              <a:t>: </a:t>
            </a:r>
          </a:p>
        </p:txBody>
      </p:sp>
      <p:pic>
        <p:nvPicPr>
          <p:cNvPr id="37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80" name="Q20-23. What are the benefits and disadvantages of moving to a new system for PIP claimants?…"/>
          <p:cNvSpPr txBox="1"/>
          <p:nvPr/>
        </p:nvSpPr>
        <p:spPr>
          <a:xfrm>
            <a:off x="498557" y="3380421"/>
            <a:ext cx="23386886" cy="98408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66472">
              <a:lnSpc>
                <a:spcPct val="130000"/>
              </a:lnSpc>
              <a:spcBef>
                <a:spcPts val="900"/>
              </a:spcBef>
              <a:defRPr sz="3920">
                <a:solidFill>
                  <a:srgbClr val="FFFFFF"/>
                </a:solidFill>
              </a:defRPr>
            </a:pPr>
            <a:r>
              <a:t>What are the benefits and disadvantages of moving to a new system for PIP claimants?</a:t>
            </a:r>
          </a:p>
          <a:p>
            <a:pPr lvl="1" algn="l" defTabSz="1266472">
              <a:lnSpc>
                <a:spcPct val="130000"/>
              </a:lnSpc>
              <a:spcBef>
                <a:spcPts val="900"/>
              </a:spcBef>
              <a:defRPr sz="3920">
                <a:solidFill>
                  <a:srgbClr val="FFFFFF"/>
                </a:solidFill>
              </a:defRPr>
            </a:pPr>
            <a:r>
              <a:t>A voucher scheme</a:t>
            </a:r>
          </a:p>
          <a:p>
            <a:pPr lvl="1" algn="l" defTabSz="1266472">
              <a:lnSpc>
                <a:spcPct val="130000"/>
              </a:lnSpc>
              <a:spcBef>
                <a:spcPts val="900"/>
              </a:spcBef>
              <a:defRPr sz="3920">
                <a:solidFill>
                  <a:srgbClr val="FFFFFF"/>
                </a:solidFill>
              </a:defRPr>
            </a:pPr>
            <a:r>
              <a:t>• Benefits</a:t>
            </a:r>
          </a:p>
          <a:p>
            <a:pPr lvl="1" algn="l" defTabSz="1266472">
              <a:lnSpc>
                <a:spcPct val="130000"/>
              </a:lnSpc>
              <a:spcBef>
                <a:spcPts val="900"/>
              </a:spcBef>
              <a:defRPr sz="3920">
                <a:solidFill>
                  <a:srgbClr val="FFFFFF"/>
                </a:solidFill>
              </a:defRPr>
            </a:pPr>
            <a:r>
              <a:t>• Disadvantages</a:t>
            </a:r>
          </a:p>
          <a:p>
            <a:pPr lvl="1" algn="l" defTabSz="1266472">
              <a:lnSpc>
                <a:spcPct val="130000"/>
              </a:lnSpc>
              <a:spcBef>
                <a:spcPts val="900"/>
              </a:spcBef>
              <a:defRPr sz="3920">
                <a:solidFill>
                  <a:srgbClr val="FFFFFF"/>
                </a:solidFill>
              </a:defRPr>
            </a:pPr>
            <a:r>
              <a:t>• Other</a:t>
            </a:r>
          </a:p>
          <a:p>
            <a:pPr lvl="1" algn="l" defTabSz="1266472">
              <a:lnSpc>
                <a:spcPct val="130000"/>
              </a:lnSpc>
              <a:spcBef>
                <a:spcPts val="900"/>
              </a:spcBef>
              <a:defRPr sz="3920">
                <a:solidFill>
                  <a:srgbClr val="FFFFFF"/>
                </a:solidFill>
              </a:defRPr>
            </a:pPr>
            <a:r>
              <a:t>Please explain your answer and provide evidence or your opinion to support further development of our approach.</a:t>
            </a:r>
          </a:p>
          <a:p>
            <a:pPr lvl="1" algn="l" defTabSz="1266472">
              <a:lnSpc>
                <a:spcPct val="130000"/>
              </a:lnSpc>
              <a:spcBef>
                <a:spcPts val="900"/>
              </a:spcBef>
              <a:defRPr sz="3920">
                <a:solidFill>
                  <a:schemeClr val="accent2">
                    <a:satOff val="-45851"/>
                    <a:lumOff val="33039"/>
                  </a:schemeClr>
                </a:solidFill>
              </a:defRPr>
            </a:pPr>
            <a:r>
              <a:t>This is a terrible idea, there are no benefits whatsoever. It would limit choice and push up prices, as not all outlets would accept vouchers and there would be likely to be restrictions on what the vouchers could be spent on. It would be stigmatising for claimants to have to present vouchers at the point of sale.</a:t>
            </a:r>
          </a:p>
          <a:p>
            <a:pPr lvl="1" algn="l" defTabSz="1266472">
              <a:lnSpc>
                <a:spcPct val="130000"/>
              </a:lnSpc>
              <a:spcBef>
                <a:spcPts val="900"/>
              </a:spcBef>
              <a:defRPr sz="3920">
                <a:solidFill>
                  <a:srgbClr val="009051"/>
                </a:solidFill>
              </a:defRPr>
            </a:pPr>
            <a:r>
              <a:t>Claimants would likely lose money as change is unlikely to be given.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8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8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8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8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8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8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8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80">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380">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80" grpId="1"/>
    </p:bldLst>
  </p:timing>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2" name="Questions 18-27:"/>
          <p:cNvSpPr txBox="1"/>
          <p:nvPr>
            <p:ph type="title"/>
          </p:nvPr>
        </p:nvSpPr>
        <p:spPr>
          <a:xfrm>
            <a:off x="5784224" y="430663"/>
            <a:ext cx="18353838" cy="2634209"/>
          </a:xfrm>
          <a:prstGeom prst="rect">
            <a:avLst/>
          </a:prstGeom>
        </p:spPr>
        <p:txBody>
          <a:bodyPr/>
          <a:lstStyle/>
          <a:p>
            <a:pPr>
              <a:defRPr spc="-300" sz="11600"/>
            </a:pPr>
            <a:r>
              <a:t>Question </a:t>
            </a:r>
            <a:r>
              <a:t>21</a:t>
            </a:r>
            <a:r>
              <a:t>: </a:t>
            </a:r>
          </a:p>
        </p:txBody>
      </p:sp>
      <p:pic>
        <p:nvPicPr>
          <p:cNvPr id="38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84" name="Q20-23. What are the benefits and disadvantages of moving to a new system for PIP claimants?…"/>
          <p:cNvSpPr txBox="1"/>
          <p:nvPr/>
        </p:nvSpPr>
        <p:spPr>
          <a:xfrm>
            <a:off x="498557" y="3380421"/>
            <a:ext cx="23386886" cy="98408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92318">
              <a:lnSpc>
                <a:spcPct val="130000"/>
              </a:lnSpc>
              <a:spcBef>
                <a:spcPts val="1000"/>
              </a:spcBef>
              <a:defRPr sz="4000">
                <a:solidFill>
                  <a:srgbClr val="FFFFFF"/>
                </a:solidFill>
              </a:defRPr>
            </a:pPr>
            <a:r>
              <a:t>What are the benefits and disadvantages of moving to a new system for PIP claimants?</a:t>
            </a:r>
          </a:p>
          <a:p>
            <a:pPr lvl="1" algn="l" defTabSz="1292318">
              <a:lnSpc>
                <a:spcPct val="130000"/>
              </a:lnSpc>
              <a:spcBef>
                <a:spcPts val="1000"/>
              </a:spcBef>
              <a:defRPr sz="4000">
                <a:solidFill>
                  <a:srgbClr val="FFFFFF"/>
                </a:solidFill>
              </a:defRPr>
            </a:pPr>
            <a:r>
              <a:t>A voucher scheme</a:t>
            </a:r>
          </a:p>
          <a:p>
            <a:pPr lvl="1" algn="l" defTabSz="1292318">
              <a:lnSpc>
                <a:spcPct val="130000"/>
              </a:lnSpc>
              <a:spcBef>
                <a:spcPts val="1000"/>
              </a:spcBef>
              <a:defRPr sz="4000">
                <a:solidFill>
                  <a:srgbClr val="FF40FF"/>
                </a:solidFill>
              </a:defRPr>
            </a:pPr>
            <a:r>
              <a:t>These measures would remove the independence and autonomy of Disabled People to decide what to spend their cash PIP benefit payments on. There are no tangible benefits to this proposed system. Disabled people would be forced to choose from a limited range of probably substandard products, whilst the company running the scheme would be free to rack up vast profits with no competition. </a:t>
            </a:r>
          </a:p>
          <a:p>
            <a:pPr lvl="1" algn="l" defTabSz="1292318">
              <a:lnSpc>
                <a:spcPct val="130000"/>
              </a:lnSpc>
              <a:spcBef>
                <a:spcPts val="1000"/>
              </a:spcBef>
              <a:defRPr sz="4000">
                <a:solidFill>
                  <a:srgbClr val="FF40FF"/>
                </a:solidFill>
              </a:defRPr>
            </a:pPr>
            <a:r>
              <a:t>Any future changes to the support provided via PIP should focus solely on increasing the already meagre financial support given to claimants and should be co-produced with Disabled people. PIP must remain a cash benefit.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8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8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8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8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8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84">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84" grpId="1"/>
    </p:bldLst>
  </p:timing>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6" name="Questions 18-27:"/>
          <p:cNvSpPr txBox="1"/>
          <p:nvPr>
            <p:ph type="title"/>
          </p:nvPr>
        </p:nvSpPr>
        <p:spPr>
          <a:xfrm>
            <a:off x="5784224" y="430663"/>
            <a:ext cx="18353838" cy="2634209"/>
          </a:xfrm>
          <a:prstGeom prst="rect">
            <a:avLst/>
          </a:prstGeom>
        </p:spPr>
        <p:txBody>
          <a:bodyPr/>
          <a:lstStyle/>
          <a:p>
            <a:pPr>
              <a:defRPr spc="-300" sz="11600"/>
            </a:pPr>
            <a:r>
              <a:t>Question </a:t>
            </a:r>
            <a:r>
              <a:t>22</a:t>
            </a:r>
            <a:r>
              <a:t>: </a:t>
            </a:r>
          </a:p>
        </p:txBody>
      </p:sp>
      <p:pic>
        <p:nvPicPr>
          <p:cNvPr id="387"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88" name="Q20-23. What are the benefits and disadvantages of moving to a new system for PIP claimants?…"/>
          <p:cNvSpPr txBox="1"/>
          <p:nvPr/>
        </p:nvSpPr>
        <p:spPr>
          <a:xfrm>
            <a:off x="498557" y="3380421"/>
            <a:ext cx="23386886" cy="98408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995085">
              <a:lnSpc>
                <a:spcPct val="130000"/>
              </a:lnSpc>
              <a:spcBef>
                <a:spcPts val="700"/>
              </a:spcBef>
              <a:defRPr sz="3080">
                <a:solidFill>
                  <a:srgbClr val="FFFFFF"/>
                </a:solidFill>
              </a:defRPr>
            </a:pPr>
            <a:r>
              <a:t>What are the benefits and disadvantages of moving to a new system for PIP claimants?</a:t>
            </a:r>
          </a:p>
          <a:p>
            <a:pPr lvl="1" algn="l" defTabSz="995085">
              <a:lnSpc>
                <a:spcPct val="130000"/>
              </a:lnSpc>
              <a:spcBef>
                <a:spcPts val="700"/>
              </a:spcBef>
              <a:defRPr sz="3080">
                <a:solidFill>
                  <a:srgbClr val="FFFFFF"/>
                </a:solidFill>
              </a:defRPr>
            </a:pPr>
            <a:r>
              <a:t>A receipt-based scheme</a:t>
            </a:r>
          </a:p>
          <a:p>
            <a:pPr lvl="1" algn="l" defTabSz="995085">
              <a:lnSpc>
                <a:spcPct val="130000"/>
              </a:lnSpc>
              <a:spcBef>
                <a:spcPts val="700"/>
              </a:spcBef>
              <a:defRPr sz="3080">
                <a:solidFill>
                  <a:srgbClr val="FFFFFF"/>
                </a:solidFill>
              </a:defRPr>
            </a:pPr>
            <a:r>
              <a:t>• Benefits</a:t>
            </a:r>
          </a:p>
          <a:p>
            <a:pPr lvl="1" algn="l" defTabSz="995085">
              <a:lnSpc>
                <a:spcPct val="130000"/>
              </a:lnSpc>
              <a:spcBef>
                <a:spcPts val="700"/>
              </a:spcBef>
              <a:defRPr sz="3080">
                <a:solidFill>
                  <a:srgbClr val="FFFFFF"/>
                </a:solidFill>
              </a:defRPr>
            </a:pPr>
            <a:r>
              <a:t>• Disadvantages</a:t>
            </a:r>
          </a:p>
          <a:p>
            <a:pPr lvl="1" algn="l" defTabSz="995085">
              <a:lnSpc>
                <a:spcPct val="130000"/>
              </a:lnSpc>
              <a:spcBef>
                <a:spcPts val="700"/>
              </a:spcBef>
              <a:defRPr sz="3080">
                <a:solidFill>
                  <a:srgbClr val="FFFFFF"/>
                </a:solidFill>
              </a:defRPr>
            </a:pPr>
            <a:r>
              <a:t>• Other</a:t>
            </a:r>
          </a:p>
          <a:p>
            <a:pPr lvl="1" algn="l" defTabSz="995085">
              <a:lnSpc>
                <a:spcPct val="130000"/>
              </a:lnSpc>
              <a:spcBef>
                <a:spcPts val="700"/>
              </a:spcBef>
              <a:defRPr sz="3080">
                <a:solidFill>
                  <a:srgbClr val="FFFFFF"/>
                </a:solidFill>
              </a:defRPr>
            </a:pPr>
            <a:r>
              <a:t>Please explain your answer and provide evidence or your opinion to support further development of our approach.</a:t>
            </a:r>
          </a:p>
          <a:p>
            <a:pPr lvl="1" algn="l" defTabSz="995085">
              <a:lnSpc>
                <a:spcPct val="130000"/>
              </a:lnSpc>
              <a:spcBef>
                <a:spcPts val="700"/>
              </a:spcBef>
              <a:defRPr sz="3080">
                <a:solidFill>
                  <a:schemeClr val="accent2">
                    <a:satOff val="-45851"/>
                    <a:lumOff val="33039"/>
                  </a:schemeClr>
                </a:solidFill>
              </a:defRPr>
            </a:pPr>
            <a:r>
              <a:t>This is a terrible idea, there are no benefits whatsoever. It means that claimants would need to already have the money to purchase the item they required or they simply would not be able to get it. The DWP is already massively failing to cope with its workload, it could not possibly cope with processing millions of receipts, even if it outsourced the process to a private sector company making millions from the contract. There would inevitably be huge processing delays. Receipts would be lost. Others would be challenged as either not containing all the necessary information, not being legible or being too high for the goods or services in question. Some sort of appeal system would be needed when receipts were refused, adding to costs and delays. And it is a system that would be open to huge levels of fraud by criminal gangs.</a:t>
            </a:r>
          </a:p>
          <a:p>
            <a:pPr lvl="1" algn="l" defTabSz="995085">
              <a:lnSpc>
                <a:spcPct val="130000"/>
              </a:lnSpc>
              <a:spcBef>
                <a:spcPts val="700"/>
              </a:spcBef>
              <a:defRPr sz="3080">
                <a:solidFill>
                  <a:srgbClr val="009051"/>
                </a:solidFill>
              </a:defRPr>
            </a:pPr>
            <a:r>
              <a:t>Many claimants would have to pay for a PA to complete and send the receipt-based scheme claims forms on their behalf, adding costs to the system and/or eroding the value of refunds received.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8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8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8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8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8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8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88">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88">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388">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88" grpId="1"/>
    </p:bldLst>
  </p:timing>
</p:sld>
</file>

<file path=ppt/slides/slide5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0" name="Questions 18-27:"/>
          <p:cNvSpPr txBox="1"/>
          <p:nvPr>
            <p:ph type="title"/>
          </p:nvPr>
        </p:nvSpPr>
        <p:spPr>
          <a:xfrm>
            <a:off x="5784224" y="430663"/>
            <a:ext cx="18353838" cy="2634209"/>
          </a:xfrm>
          <a:prstGeom prst="rect">
            <a:avLst/>
          </a:prstGeom>
        </p:spPr>
        <p:txBody>
          <a:bodyPr/>
          <a:lstStyle/>
          <a:p>
            <a:pPr>
              <a:defRPr spc="-300" sz="11600"/>
            </a:pPr>
            <a:r>
              <a:t>Question </a:t>
            </a:r>
            <a:r>
              <a:t>22</a:t>
            </a:r>
            <a:r>
              <a:t>: </a:t>
            </a:r>
          </a:p>
        </p:txBody>
      </p:sp>
      <p:pic>
        <p:nvPicPr>
          <p:cNvPr id="391"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92" name="Q20-23. What are the benefits and disadvantages of moving to a new system for PIP claimants?…"/>
          <p:cNvSpPr txBox="1"/>
          <p:nvPr/>
        </p:nvSpPr>
        <p:spPr>
          <a:xfrm>
            <a:off x="498557" y="3380421"/>
            <a:ext cx="23386886" cy="98408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01856">
              <a:lnSpc>
                <a:spcPct val="130000"/>
              </a:lnSpc>
              <a:spcBef>
                <a:spcPts val="900"/>
              </a:spcBef>
              <a:defRPr sz="3720">
                <a:solidFill>
                  <a:srgbClr val="FFFFFF"/>
                </a:solidFill>
              </a:defRPr>
            </a:pPr>
            <a:r>
              <a:t>What are the benefits and disadvantages of moving to a new system for PIP claimants?</a:t>
            </a:r>
          </a:p>
          <a:p>
            <a:pPr lvl="1" algn="l" defTabSz="1201856">
              <a:lnSpc>
                <a:spcPct val="130000"/>
              </a:lnSpc>
              <a:spcBef>
                <a:spcPts val="900"/>
              </a:spcBef>
              <a:defRPr sz="3720">
                <a:solidFill>
                  <a:srgbClr val="FFFFFF"/>
                </a:solidFill>
              </a:defRPr>
            </a:pPr>
            <a:r>
              <a:t>A receipt-based scheme</a:t>
            </a:r>
          </a:p>
          <a:p>
            <a:pPr lvl="1" algn="l" defTabSz="1201856">
              <a:lnSpc>
                <a:spcPct val="130000"/>
              </a:lnSpc>
              <a:spcBef>
                <a:spcPts val="900"/>
              </a:spcBef>
              <a:defRPr sz="3720">
                <a:solidFill>
                  <a:srgbClr val="FF40FF"/>
                </a:solidFill>
              </a:defRPr>
            </a:pPr>
            <a:r>
              <a:t>This would take away the independence and autonomy for Disabled People to decide what to spend their cash PIP benefit payments on. With a shop scheme the DWP would also likely impose a spending limit for specified items, likely to be the cheapest available regardless of its actual suitability to the claimant.  </a:t>
            </a:r>
          </a:p>
          <a:p>
            <a:pPr lvl="1" algn="l" defTabSz="1201856">
              <a:lnSpc>
                <a:spcPct val="130000"/>
              </a:lnSpc>
              <a:spcBef>
                <a:spcPts val="900"/>
              </a:spcBef>
              <a:defRPr sz="3720">
                <a:solidFill>
                  <a:srgbClr val="FF40FF"/>
                </a:solidFill>
              </a:defRPr>
            </a:pPr>
            <a:r>
              <a:t>With a receipt system, Disabled people would need to already have the money to buy the item they require, or they simply would not be able to get it, essentially reducing the support they get.  </a:t>
            </a:r>
          </a:p>
          <a:p>
            <a:pPr lvl="1" algn="l" defTabSz="1201856">
              <a:lnSpc>
                <a:spcPct val="130000"/>
              </a:lnSpc>
              <a:spcBef>
                <a:spcPts val="900"/>
              </a:spcBef>
              <a:defRPr sz="3720">
                <a:solidFill>
                  <a:srgbClr val="FF40FF"/>
                </a:solidFill>
              </a:defRPr>
            </a:pPr>
            <a:r>
              <a:t>It would likely lead to lengthy reimbursement waits and the need for an appeal system. Any future changes to the support provided via PIP should focus solely on increasing the already meagre financial support given to claimants and should be co-produced with Disabled people. PIP must remain a cash benefit. </a:t>
            </a:r>
          </a:p>
          <a:p>
            <a:pPr lvl="1" algn="l" defTabSz="1201856">
              <a:lnSpc>
                <a:spcPct val="130000"/>
              </a:lnSpc>
              <a:spcBef>
                <a:spcPts val="900"/>
              </a:spcBef>
              <a:defRPr sz="3720">
                <a:solidFill>
                  <a:srgbClr val="009051"/>
                </a:solidFill>
              </a:defRPr>
            </a:pPr>
            <a:r>
              <a:t>The DWP would likely impose a limited list of acceptable items and acceptable costs for reimbursement, the value of which would be eroded with inflation and which would not meet the needs of the wide range of disabled people.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9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9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9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9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9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9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92">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92" grpId="1"/>
    </p:bldLst>
  </p:timing>
</p:sld>
</file>

<file path=ppt/slides/slide5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4" name="Questions 18-27:"/>
          <p:cNvSpPr txBox="1"/>
          <p:nvPr>
            <p:ph type="title"/>
          </p:nvPr>
        </p:nvSpPr>
        <p:spPr>
          <a:xfrm>
            <a:off x="5784224" y="430663"/>
            <a:ext cx="18353838" cy="2634209"/>
          </a:xfrm>
          <a:prstGeom prst="rect">
            <a:avLst/>
          </a:prstGeom>
        </p:spPr>
        <p:txBody>
          <a:bodyPr/>
          <a:lstStyle/>
          <a:p>
            <a:pPr>
              <a:defRPr spc="-300" sz="11600"/>
            </a:pPr>
            <a:r>
              <a:t>Question </a:t>
            </a:r>
            <a:r>
              <a:t>23</a:t>
            </a:r>
            <a:r>
              <a:t>: </a:t>
            </a:r>
          </a:p>
        </p:txBody>
      </p:sp>
      <p:pic>
        <p:nvPicPr>
          <p:cNvPr id="39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396" name="Q20-23. What are the benefits and disadvantages of moving to a new system for PIP claimants?…"/>
          <p:cNvSpPr txBox="1"/>
          <p:nvPr/>
        </p:nvSpPr>
        <p:spPr>
          <a:xfrm>
            <a:off x="498557" y="3380421"/>
            <a:ext cx="23386886" cy="98408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92318">
              <a:lnSpc>
                <a:spcPct val="130000"/>
              </a:lnSpc>
              <a:spcBef>
                <a:spcPts val="1000"/>
              </a:spcBef>
              <a:defRPr sz="4000">
                <a:solidFill>
                  <a:srgbClr val="FFFFFF"/>
                </a:solidFill>
              </a:defRPr>
            </a:pPr>
            <a:r>
              <a:t>What are the benefits and disadvantages of moving to a new system for PIP claimants?</a:t>
            </a:r>
          </a:p>
          <a:p>
            <a:pPr lvl="1" algn="l" defTabSz="1292318">
              <a:lnSpc>
                <a:spcPct val="130000"/>
              </a:lnSpc>
              <a:spcBef>
                <a:spcPts val="1000"/>
              </a:spcBef>
              <a:defRPr sz="4000">
                <a:solidFill>
                  <a:srgbClr val="FFFFFF"/>
                </a:solidFill>
              </a:defRPr>
            </a:pPr>
            <a:r>
              <a:t>One-off grants</a:t>
            </a:r>
          </a:p>
          <a:p>
            <a:pPr lvl="1" algn="l" defTabSz="1292318">
              <a:lnSpc>
                <a:spcPct val="130000"/>
              </a:lnSpc>
              <a:spcBef>
                <a:spcPts val="1000"/>
              </a:spcBef>
              <a:defRPr sz="4000">
                <a:solidFill>
                  <a:srgbClr val="FFFFFF"/>
                </a:solidFill>
              </a:defRPr>
            </a:pPr>
            <a:r>
              <a:t>• Benefits</a:t>
            </a:r>
          </a:p>
          <a:p>
            <a:pPr lvl="1" algn="l" defTabSz="1292318">
              <a:lnSpc>
                <a:spcPct val="130000"/>
              </a:lnSpc>
              <a:spcBef>
                <a:spcPts val="1000"/>
              </a:spcBef>
              <a:defRPr sz="4000">
                <a:solidFill>
                  <a:srgbClr val="FFFFFF"/>
                </a:solidFill>
              </a:defRPr>
            </a:pPr>
            <a:r>
              <a:t>• Disadvantages</a:t>
            </a:r>
          </a:p>
          <a:p>
            <a:pPr lvl="1" algn="l" defTabSz="1292318">
              <a:lnSpc>
                <a:spcPct val="130000"/>
              </a:lnSpc>
              <a:spcBef>
                <a:spcPts val="1000"/>
              </a:spcBef>
              <a:defRPr sz="4000">
                <a:solidFill>
                  <a:srgbClr val="FFFFFF"/>
                </a:solidFill>
              </a:defRPr>
            </a:pPr>
            <a:r>
              <a:t>• Other</a:t>
            </a:r>
          </a:p>
          <a:p>
            <a:pPr lvl="1" algn="l" defTabSz="1292318">
              <a:lnSpc>
                <a:spcPct val="130000"/>
              </a:lnSpc>
              <a:spcBef>
                <a:spcPts val="1000"/>
              </a:spcBef>
              <a:defRPr sz="4000">
                <a:solidFill>
                  <a:srgbClr val="FFFFFF"/>
                </a:solidFill>
              </a:defRPr>
            </a:pPr>
            <a:r>
              <a:t>Please explain your answer and provide evidence or your opinion to support further development of our approach.</a:t>
            </a:r>
          </a:p>
          <a:p>
            <a:pPr lvl="1" algn="l" defTabSz="1292318">
              <a:lnSpc>
                <a:spcPct val="130000"/>
              </a:lnSpc>
              <a:spcBef>
                <a:spcPts val="1000"/>
              </a:spcBef>
              <a:defRPr sz="4000">
                <a:solidFill>
                  <a:schemeClr val="accent2">
                    <a:satOff val="-45851"/>
                    <a:lumOff val="33039"/>
                  </a:schemeClr>
                </a:solidFill>
              </a:defRPr>
            </a:pPr>
            <a:r>
              <a:t>This is a terrible idea, there are no benefits whatsoever. The point of PIP is that it covers the ongoing additional costs of being disabled, week in week out, potentially for many years. It would be impossible to calculate a single, one-off payment that would do this. There are already grant schemes to help with large capital outlays, such as installing disabled access or a wet room.</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9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9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9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9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9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9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9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96">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96" grpId="1"/>
    </p:bldLst>
  </p:timing>
</p:sld>
</file>

<file path=ppt/slides/slide5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8" name="Questions 18-27:"/>
          <p:cNvSpPr txBox="1"/>
          <p:nvPr>
            <p:ph type="title"/>
          </p:nvPr>
        </p:nvSpPr>
        <p:spPr>
          <a:xfrm>
            <a:off x="5784224" y="430663"/>
            <a:ext cx="18353838" cy="2634209"/>
          </a:xfrm>
          <a:prstGeom prst="rect">
            <a:avLst/>
          </a:prstGeom>
        </p:spPr>
        <p:txBody>
          <a:bodyPr/>
          <a:lstStyle/>
          <a:p>
            <a:pPr>
              <a:defRPr spc="-300" sz="11600"/>
            </a:pPr>
            <a:r>
              <a:t>Question </a:t>
            </a:r>
            <a:r>
              <a:t>23</a:t>
            </a:r>
            <a:r>
              <a:t>: </a:t>
            </a:r>
          </a:p>
        </p:txBody>
      </p:sp>
      <p:pic>
        <p:nvPicPr>
          <p:cNvPr id="39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00" name="Q20-23. What are the benefits and disadvantages of moving to a new system for PIP claimants?…"/>
          <p:cNvSpPr txBox="1"/>
          <p:nvPr/>
        </p:nvSpPr>
        <p:spPr>
          <a:xfrm>
            <a:off x="498557" y="3380421"/>
            <a:ext cx="23386886" cy="98408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92318">
              <a:lnSpc>
                <a:spcPct val="130000"/>
              </a:lnSpc>
              <a:spcBef>
                <a:spcPts val="1000"/>
              </a:spcBef>
              <a:defRPr sz="4000">
                <a:solidFill>
                  <a:srgbClr val="FFFFFF"/>
                </a:solidFill>
              </a:defRPr>
            </a:pPr>
            <a:r>
              <a:t>What are the benefits and disadvantages of moving to a new system for PIP claimants?</a:t>
            </a:r>
          </a:p>
          <a:p>
            <a:pPr lvl="1" algn="l" defTabSz="1292318">
              <a:lnSpc>
                <a:spcPct val="130000"/>
              </a:lnSpc>
              <a:spcBef>
                <a:spcPts val="1000"/>
              </a:spcBef>
              <a:defRPr sz="4000">
                <a:solidFill>
                  <a:srgbClr val="FFFFFF"/>
                </a:solidFill>
              </a:defRPr>
            </a:pPr>
            <a:r>
              <a:t>One-off grants</a:t>
            </a:r>
          </a:p>
          <a:p>
            <a:pPr lvl="1" algn="l" defTabSz="1292318">
              <a:lnSpc>
                <a:spcPct val="130000"/>
              </a:lnSpc>
              <a:spcBef>
                <a:spcPts val="1000"/>
              </a:spcBef>
              <a:defRPr sz="4000">
                <a:solidFill>
                  <a:srgbClr val="FF40FF"/>
                </a:solidFill>
              </a:defRPr>
            </a:pPr>
            <a:r>
              <a:t>Grants would take away the independence and autonomy for Disabled People to decide what to spend their cash PIP benefit payments on. The point and value of PIP is that it provides needed help for disability-related costs on an ongoing basis. </a:t>
            </a:r>
          </a:p>
          <a:p>
            <a:pPr lvl="1" algn="l" defTabSz="1292318">
              <a:lnSpc>
                <a:spcPct val="130000"/>
              </a:lnSpc>
              <a:spcBef>
                <a:spcPts val="1000"/>
              </a:spcBef>
              <a:defRPr sz="4000">
                <a:solidFill>
                  <a:srgbClr val="FF40FF"/>
                </a:solidFill>
              </a:defRPr>
            </a:pPr>
            <a:r>
              <a:t>A one-off grant cannot simply waive away these. Any future changes to the support provided via PIP should focus solely on increasing the already meagre financial support given to claimants and should be co-produced with Disabled people. PIP must remain a cash benefit.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0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0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0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0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0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00">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00" grpId="1"/>
    </p:bldLst>
  </p:timing>
</p:sld>
</file>

<file path=ppt/slides/slide5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2" name="Chapter 3: Green Paper Information"/>
          <p:cNvSpPr txBox="1"/>
          <p:nvPr>
            <p:ph type="title"/>
          </p:nvPr>
        </p:nvSpPr>
        <p:spPr>
          <a:xfrm>
            <a:off x="5784224" y="430663"/>
            <a:ext cx="18353838" cy="2634209"/>
          </a:xfrm>
          <a:prstGeom prst="rect">
            <a:avLst/>
          </a:prstGeom>
        </p:spPr>
        <p:txBody>
          <a:bodyPr/>
          <a:lstStyle>
            <a:lvl1pPr>
              <a:defRPr spc="-200"/>
            </a:lvl1pPr>
          </a:lstStyle>
          <a:p>
            <a:pPr/>
            <a:r>
              <a:t>Chapter 3: Green Paper Information </a:t>
            </a:r>
          </a:p>
        </p:txBody>
      </p:sp>
      <p:pic>
        <p:nvPicPr>
          <p:cNvPr id="40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04" name="Passporting…"/>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301752" algn="l" defTabSz="1609303">
              <a:lnSpc>
                <a:spcPct val="130000"/>
              </a:lnSpc>
              <a:defRPr sz="3900">
                <a:solidFill>
                  <a:srgbClr val="FFFFFF"/>
                </a:solidFill>
              </a:defRPr>
            </a:pPr>
            <a:r>
              <a:t>Passporting</a:t>
            </a:r>
          </a:p>
          <a:p>
            <a:pPr lvl="1" marL="905255" indent="-502919" algn="l" defTabSz="1609303">
              <a:lnSpc>
                <a:spcPct val="130000"/>
              </a:lnSpc>
              <a:buSzPct val="123000"/>
              <a:buChar char="•"/>
              <a:defRPr sz="3900">
                <a:solidFill>
                  <a:srgbClr val="FFFFFF"/>
                </a:solidFill>
              </a:defRPr>
            </a:pPr>
            <a:r>
              <a:t>PIP passports claimants to a wide range of benefits and services offered by DWP, other government departments and more widely by other organisations and schemes, such as the Motability Scheme.</a:t>
            </a:r>
          </a:p>
          <a:p>
            <a:pPr lvl="1" marL="905255" indent="-502919" algn="l" defTabSz="1609303">
              <a:lnSpc>
                <a:spcPct val="130000"/>
              </a:lnSpc>
              <a:buSzPct val="123000"/>
              <a:buChar char="•"/>
              <a:defRPr sz="3900">
                <a:solidFill>
                  <a:srgbClr val="FFFFFF"/>
                </a:solidFill>
              </a:defRPr>
            </a:pPr>
            <a:r>
              <a:t>In Transforming Support: The Health and Disability White Paper published in March 2023, we set out our plans to remove the Work Capability Assessment (WCA), and introduce a new PIP-passporting model, where anyone in receipt of PIP and the UC Standard Allowance would receive a new UC Health Element.</a:t>
            </a:r>
          </a:p>
          <a:p>
            <a:pPr lvl="1" marL="905255" indent="-502919" algn="l" defTabSz="1609303">
              <a:lnSpc>
                <a:spcPct val="130000"/>
              </a:lnSpc>
              <a:buSzPct val="123000"/>
              <a:buChar char="•"/>
              <a:defRPr sz="3900">
                <a:solidFill>
                  <a:srgbClr val="FFFFFF"/>
                </a:solidFill>
              </a:defRPr>
            </a:pPr>
            <a:r>
              <a:t>PIP is also used in the current system to determine whether a person’s carer is entitled to Carer’s Allowance.</a:t>
            </a:r>
          </a:p>
          <a:p>
            <a:pPr lvl="1" marL="905255" indent="-502919" algn="l" defTabSz="1609303">
              <a:lnSpc>
                <a:spcPct val="130000"/>
              </a:lnSpc>
              <a:buSzPct val="123000"/>
              <a:buChar char="•"/>
              <a:defRPr sz="3900">
                <a:solidFill>
                  <a:srgbClr val="FFFFFF"/>
                </a:solidFill>
              </a:defRPr>
            </a:pPr>
            <a:r>
              <a:t>If PIP was replaced by an alternative model, we would need to consider the implications for how we determine eligibility to these linked benefits and services. We would like your views on how this should work.</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0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04">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404">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404">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404">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404">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04" grpId="1"/>
    </p:bldLst>
  </p:timing>
</p:sld>
</file>

<file path=ppt/slides/slide5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6" name="Questions 18-27:"/>
          <p:cNvSpPr txBox="1"/>
          <p:nvPr>
            <p:ph type="title"/>
          </p:nvPr>
        </p:nvSpPr>
        <p:spPr>
          <a:xfrm>
            <a:off x="5784224" y="430663"/>
            <a:ext cx="18353838" cy="2634209"/>
          </a:xfrm>
          <a:prstGeom prst="rect">
            <a:avLst/>
          </a:prstGeom>
        </p:spPr>
        <p:txBody>
          <a:bodyPr/>
          <a:lstStyle/>
          <a:p>
            <a:pPr>
              <a:defRPr spc="-300" sz="11600"/>
            </a:pPr>
            <a:r>
              <a:t>Question </a:t>
            </a:r>
            <a:r>
              <a:t>24</a:t>
            </a:r>
            <a:r>
              <a:t>: </a:t>
            </a:r>
          </a:p>
        </p:txBody>
      </p:sp>
      <p:pic>
        <p:nvPicPr>
          <p:cNvPr id="407"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08" name="Q20-23. What are the benefits and disadvantages of moving to a new system for PIP claimants?…"/>
          <p:cNvSpPr txBox="1"/>
          <p:nvPr/>
        </p:nvSpPr>
        <p:spPr>
          <a:xfrm>
            <a:off x="302638" y="3256230"/>
            <a:ext cx="23678154" cy="10015185"/>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01856">
              <a:lnSpc>
                <a:spcPct val="130000"/>
              </a:lnSpc>
              <a:spcBef>
                <a:spcPts val="900"/>
              </a:spcBef>
              <a:defRPr sz="3720">
                <a:solidFill>
                  <a:srgbClr val="FFFFFF"/>
                </a:solidFill>
              </a:defRPr>
            </a:pPr>
            <a:r>
              <a:t>If PIP could no longer be used to determine eligibility to passport to other benefits and services, what alternative ways could service providers use to determine disability status?</a:t>
            </a:r>
          </a:p>
          <a:p>
            <a:pPr lvl="1" algn="l" defTabSz="1201856">
              <a:lnSpc>
                <a:spcPct val="130000"/>
              </a:lnSpc>
              <a:spcBef>
                <a:spcPts val="900"/>
              </a:spcBef>
              <a:defRPr sz="3720">
                <a:solidFill>
                  <a:srgbClr val="FFFFFF"/>
                </a:solidFill>
              </a:defRPr>
            </a:pPr>
          </a:p>
          <a:p>
            <a:pPr lvl="1" algn="l" defTabSz="1201856">
              <a:lnSpc>
                <a:spcPct val="130000"/>
              </a:lnSpc>
              <a:spcBef>
                <a:spcPts val="900"/>
              </a:spcBef>
              <a:defRPr sz="3720">
                <a:solidFill>
                  <a:schemeClr val="accent2">
                    <a:satOff val="-45851"/>
                    <a:lumOff val="33039"/>
                  </a:schemeClr>
                </a:solidFill>
              </a:defRPr>
            </a:pPr>
            <a:r>
              <a:t>We have no idea and don’t see any reason to change to an alternative method. If the DWP can’t even offer any suggestions, it implies you have no idea either and hope that someone else will.</a:t>
            </a:r>
          </a:p>
          <a:p>
            <a:pPr lvl="1" algn="l" defTabSz="1201856">
              <a:lnSpc>
                <a:spcPct val="130000"/>
              </a:lnSpc>
              <a:spcBef>
                <a:spcPts val="900"/>
              </a:spcBef>
              <a:defRPr sz="3720">
                <a:solidFill>
                  <a:schemeClr val="accent2">
                    <a:satOff val="-45851"/>
                    <a:lumOff val="33039"/>
                  </a:schemeClr>
                </a:solidFill>
              </a:defRPr>
            </a:pPr>
          </a:p>
          <a:p>
            <a:pPr lvl="1" algn="l" defTabSz="1201856">
              <a:lnSpc>
                <a:spcPct val="130000"/>
              </a:lnSpc>
              <a:spcBef>
                <a:spcPts val="900"/>
              </a:spcBef>
              <a:defRPr sz="3720">
                <a:solidFill>
                  <a:srgbClr val="FF40FF"/>
                </a:solidFill>
              </a:defRPr>
            </a:pPr>
            <a:r>
              <a:t>We don’t see any reason to change to an alternative method.  There no suggestions given so it is impossible to understand the goal of this question.  Any future changes to the PIP system must be co-produced with Disabled people.</a:t>
            </a:r>
          </a:p>
          <a:p>
            <a:pPr lvl="1" algn="l" defTabSz="1201856">
              <a:lnSpc>
                <a:spcPct val="130000"/>
              </a:lnSpc>
              <a:spcBef>
                <a:spcPts val="900"/>
              </a:spcBef>
              <a:defRPr sz="3720">
                <a:solidFill>
                  <a:schemeClr val="accent2">
                    <a:satOff val="-45851"/>
                    <a:lumOff val="33039"/>
                  </a:schemeClr>
                </a:solidFill>
              </a:defRPr>
            </a:pPr>
          </a:p>
          <a:p>
            <a:pPr lvl="1" algn="l" defTabSz="1201856">
              <a:lnSpc>
                <a:spcPct val="130000"/>
              </a:lnSpc>
              <a:spcBef>
                <a:spcPts val="900"/>
              </a:spcBef>
              <a:defRPr sz="3720">
                <a:solidFill>
                  <a:srgbClr val="009051"/>
                </a:solidFill>
              </a:defRPr>
            </a:pPr>
            <a:r>
              <a:t>Allow self-assessment as a disabled person for passported benefits and services. DWP figures show that fraud by PIP claimants fell from 0.2 per cent in 2022-23 to 0.0 per cent in 2023-24, which indicates that self-assessment would be a reliable approach.</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0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0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0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0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0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0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408">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408">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08" grpId="1"/>
    </p:bldLst>
  </p:timing>
</p:sld>
</file>

<file path=ppt/slides/slide5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0" name="Questions 18-27:"/>
          <p:cNvSpPr txBox="1"/>
          <p:nvPr>
            <p:ph type="title"/>
          </p:nvPr>
        </p:nvSpPr>
        <p:spPr>
          <a:xfrm>
            <a:off x="5784224" y="430663"/>
            <a:ext cx="18353838" cy="2634209"/>
          </a:xfrm>
          <a:prstGeom prst="rect">
            <a:avLst/>
          </a:prstGeom>
        </p:spPr>
        <p:txBody>
          <a:bodyPr/>
          <a:lstStyle/>
          <a:p>
            <a:pPr>
              <a:defRPr spc="-300" sz="11600"/>
            </a:pPr>
            <a:r>
              <a:t>Question 2</a:t>
            </a:r>
            <a:r>
              <a:t>5</a:t>
            </a:r>
            <a:r>
              <a:t>: </a:t>
            </a:r>
          </a:p>
        </p:txBody>
      </p:sp>
      <p:pic>
        <p:nvPicPr>
          <p:cNvPr id="411"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12" name="Q20-23. What are the benefits and disadvantages of moving to a new system for PIP claimants?…"/>
          <p:cNvSpPr txBox="1"/>
          <p:nvPr/>
        </p:nvSpPr>
        <p:spPr>
          <a:xfrm>
            <a:off x="302638" y="3277847"/>
            <a:ext cx="23689132" cy="995860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79395">
              <a:lnSpc>
                <a:spcPct val="130000"/>
              </a:lnSpc>
              <a:spcBef>
                <a:spcPts val="900"/>
              </a:spcBef>
              <a:defRPr sz="3959">
                <a:solidFill>
                  <a:srgbClr val="FFFFFF"/>
                </a:solidFill>
              </a:defRPr>
            </a:pPr>
            <a:r>
              <a:t>If PIP could no longer be used as the eligibility criteria to additional financial support in Universal Credit, what alternative ways of determining eligibility should we use?</a:t>
            </a:r>
          </a:p>
          <a:p>
            <a:pPr lvl="1" algn="l" defTabSz="1279395">
              <a:lnSpc>
                <a:spcPct val="130000"/>
              </a:lnSpc>
              <a:spcBef>
                <a:spcPts val="900"/>
              </a:spcBef>
              <a:defRPr sz="3959">
                <a:solidFill>
                  <a:srgbClr val="FFFFFF"/>
                </a:solidFill>
              </a:defRPr>
            </a:pPr>
          </a:p>
          <a:p>
            <a:pPr lvl="1" algn="l" defTabSz="1279395">
              <a:lnSpc>
                <a:spcPct val="130000"/>
              </a:lnSpc>
              <a:spcBef>
                <a:spcPts val="900"/>
              </a:spcBef>
              <a:defRPr sz="3959">
                <a:solidFill>
                  <a:schemeClr val="accent2">
                    <a:satOff val="-45851"/>
                    <a:lumOff val="33039"/>
                  </a:schemeClr>
                </a:solidFill>
              </a:defRPr>
            </a:pPr>
            <a:r>
              <a:t>We have no idea and don’t see any reason to change to an alternative method. If the DWP can’t even offer any suggestions, it implies you have no idea either and hope that someone else will.</a:t>
            </a:r>
          </a:p>
          <a:p>
            <a:pPr lvl="1" algn="l" defTabSz="1279395">
              <a:lnSpc>
                <a:spcPct val="130000"/>
              </a:lnSpc>
              <a:spcBef>
                <a:spcPts val="900"/>
              </a:spcBef>
              <a:defRPr sz="3959">
                <a:solidFill>
                  <a:schemeClr val="accent2">
                    <a:satOff val="-45851"/>
                    <a:lumOff val="33039"/>
                  </a:schemeClr>
                </a:solidFill>
              </a:defRPr>
            </a:pPr>
          </a:p>
          <a:p>
            <a:pPr lvl="1" algn="l" defTabSz="1279395">
              <a:lnSpc>
                <a:spcPct val="130000"/>
              </a:lnSpc>
              <a:spcBef>
                <a:spcPts val="900"/>
              </a:spcBef>
              <a:defRPr sz="3959">
                <a:solidFill>
                  <a:srgbClr val="942193"/>
                </a:solidFill>
              </a:defRPr>
            </a:pPr>
            <a:r>
              <a:t>Additional eligibility criteria may exist, but these would need to be the subject co-production with Disabled people.</a:t>
            </a:r>
          </a:p>
          <a:p>
            <a:pPr lvl="1" algn="l" defTabSz="1279395">
              <a:lnSpc>
                <a:spcPct val="130000"/>
              </a:lnSpc>
              <a:spcBef>
                <a:spcPts val="900"/>
              </a:spcBef>
              <a:defRPr sz="3959">
                <a:solidFill>
                  <a:schemeClr val="accent2">
                    <a:satOff val="-45851"/>
                    <a:lumOff val="33039"/>
                  </a:schemeClr>
                </a:solidFill>
              </a:defRPr>
            </a:pPr>
          </a:p>
          <a:p>
            <a:pPr lvl="1" algn="l" defTabSz="1279395">
              <a:lnSpc>
                <a:spcPct val="130000"/>
              </a:lnSpc>
              <a:spcBef>
                <a:spcPts val="900"/>
              </a:spcBef>
              <a:defRPr sz="3959">
                <a:solidFill>
                  <a:srgbClr val="009051"/>
                </a:solidFill>
              </a:defRPr>
            </a:pPr>
            <a:r>
              <a:t>Allow self-assessment of eligibility for additional financial support. DWP figures show that fraud by PIP claimants fell from 0.2 per cent in 2022-23 to 0.0 per cent in 2023-24, which indicates that self-assessment would be a reliable approach.</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1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1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1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1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1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1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412">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412">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12"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About the PIP Consultation"/>
          <p:cNvSpPr txBox="1"/>
          <p:nvPr>
            <p:ph type="title"/>
          </p:nvPr>
        </p:nvSpPr>
        <p:spPr>
          <a:xfrm>
            <a:off x="6068862" y="952500"/>
            <a:ext cx="17108638" cy="1433164"/>
          </a:xfrm>
          <a:prstGeom prst="rect">
            <a:avLst/>
          </a:prstGeom>
        </p:spPr>
        <p:txBody>
          <a:bodyPr/>
          <a:lstStyle>
            <a:lvl1pPr defTabSz="1828754">
              <a:defRPr spc="-200" sz="8700"/>
            </a:lvl1pPr>
          </a:lstStyle>
          <a:p>
            <a:pPr/>
            <a:r>
              <a:t>About the PIP Consultation</a:t>
            </a:r>
          </a:p>
        </p:txBody>
      </p:sp>
      <p:sp>
        <p:nvSpPr>
          <p:cNvPr id="192" name="In a nutshell, PIP will be changed:…"/>
          <p:cNvSpPr txBox="1"/>
          <p:nvPr>
            <p:ph type="body" idx="1"/>
          </p:nvPr>
        </p:nvSpPr>
        <p:spPr>
          <a:xfrm>
            <a:off x="2681539" y="3601873"/>
            <a:ext cx="19990869" cy="9549274"/>
          </a:xfrm>
          <a:prstGeom prst="rect">
            <a:avLst/>
          </a:prstGeom>
        </p:spPr>
        <p:txBody>
          <a:bodyPr lIns="50800" tIns="50800" rIns="50800" bIns="50800"/>
          <a:lstStyle/>
          <a:p>
            <a:pPr lvl="1" marL="0" indent="0" defTabSz="2055031">
              <a:lnSpc>
                <a:spcPct val="150000"/>
              </a:lnSpc>
              <a:buSzTx/>
              <a:buNone/>
              <a:defRPr b="0" sz="4998"/>
            </a:pPr>
            <a:r>
              <a:t>In a nutshell, PIP will be changed (to a very medical model approach):</a:t>
            </a:r>
          </a:p>
          <a:p>
            <a:pPr lvl="1" marL="1155984" indent="-642213" defTabSz="2055031">
              <a:lnSpc>
                <a:spcPct val="150000"/>
              </a:lnSpc>
              <a:defRPr b="0" sz="4998"/>
            </a:pPr>
            <a:r>
              <a:t>a list of qualifying medical conditions (like USA)</a:t>
            </a:r>
          </a:p>
          <a:p>
            <a:pPr lvl="1" marL="1155984" indent="-642213" defTabSz="2055031">
              <a:lnSpc>
                <a:spcPct val="150000"/>
              </a:lnSpc>
              <a:defRPr b="0" sz="4998"/>
            </a:pPr>
            <a:r>
              <a:t>must be diagnosed by a recognised medical professional </a:t>
            </a:r>
          </a:p>
          <a:p>
            <a:pPr lvl="1" marL="1155984" indent="-642213" defTabSz="2055031">
              <a:lnSpc>
                <a:spcPct val="150000"/>
              </a:lnSpc>
              <a:defRPr b="0" sz="4998"/>
            </a:pPr>
            <a:r>
              <a:t>Paid in one or more of:</a:t>
            </a:r>
          </a:p>
          <a:p>
            <a:pPr lvl="2" marL="1669755" indent="-642213" defTabSz="2055031">
              <a:lnSpc>
                <a:spcPct val="150000"/>
              </a:lnSpc>
              <a:defRPr b="0" sz="4998"/>
            </a:pPr>
            <a:r>
              <a:t>vouchers </a:t>
            </a:r>
          </a:p>
          <a:p>
            <a:pPr lvl="2" marL="1669755" indent="-642213" defTabSz="2055031">
              <a:lnSpc>
                <a:spcPct val="150000"/>
              </a:lnSpc>
              <a:defRPr b="0" sz="4998"/>
            </a:pPr>
            <a:r>
              <a:t>a one-off grant </a:t>
            </a:r>
          </a:p>
          <a:p>
            <a:pPr lvl="2" marL="1669755" indent="-642213" defTabSz="2055031">
              <a:lnSpc>
                <a:spcPct val="150000"/>
              </a:lnSpc>
              <a:defRPr b="0" sz="4998"/>
            </a:pPr>
            <a:r>
              <a:t>equipment from a catalogue </a:t>
            </a:r>
          </a:p>
          <a:p>
            <a:pPr lvl="2" marL="1669755" indent="-642213" defTabSz="2055031">
              <a:lnSpc>
                <a:spcPct val="150000"/>
              </a:lnSpc>
              <a:defRPr b="0" sz="4998"/>
            </a:pPr>
            <a:r>
              <a:t>claiming back expenditure from DWP</a:t>
            </a:r>
          </a:p>
        </p:txBody>
      </p:sp>
      <p:pic>
        <p:nvPicPr>
          <p:cNvPr id="19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194" name="GMCDP_illustrations GREEN SOLID_information.png" descr="GMCDP_illustrations GREEN SOLID_information.png"/>
          <p:cNvPicPr>
            <a:picLocks noChangeAspect="1"/>
          </p:cNvPicPr>
          <p:nvPr/>
        </p:nvPicPr>
        <p:blipFill>
          <a:blip r:embed="rId3">
            <a:extLst/>
          </a:blip>
          <a:srcRect l="0" t="23" r="0" b="23"/>
          <a:stretch>
            <a:fillRect/>
          </a:stretch>
        </p:blipFill>
        <p:spPr>
          <a:xfrm>
            <a:off x="19829067" y="9048533"/>
            <a:ext cx="3546879" cy="3546879"/>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4" grpId="1"/>
    </p:bldLst>
  </p:timing>
</p:sld>
</file>

<file path=ppt/slides/slide6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4" name="Questions 18-27:"/>
          <p:cNvSpPr txBox="1"/>
          <p:nvPr>
            <p:ph type="title"/>
          </p:nvPr>
        </p:nvSpPr>
        <p:spPr>
          <a:xfrm>
            <a:off x="5784224" y="430663"/>
            <a:ext cx="18353838" cy="2634209"/>
          </a:xfrm>
          <a:prstGeom prst="rect">
            <a:avLst/>
          </a:prstGeom>
        </p:spPr>
        <p:txBody>
          <a:bodyPr/>
          <a:lstStyle/>
          <a:p>
            <a:pPr>
              <a:defRPr spc="-300" sz="11600"/>
            </a:pPr>
            <a:r>
              <a:t>Question </a:t>
            </a:r>
            <a:r>
              <a:t>26</a:t>
            </a:r>
            <a:r>
              <a:t>: </a:t>
            </a:r>
          </a:p>
        </p:txBody>
      </p:sp>
      <p:pic>
        <p:nvPicPr>
          <p:cNvPr id="41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16" name="Q20-23. What are the benefits and disadvantages of moving to a new system for PIP claimants?…"/>
          <p:cNvSpPr txBox="1"/>
          <p:nvPr/>
        </p:nvSpPr>
        <p:spPr>
          <a:xfrm>
            <a:off x="259404" y="3191379"/>
            <a:ext cx="23463503" cy="1002878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1292318">
              <a:lnSpc>
                <a:spcPct val="130000"/>
              </a:lnSpc>
              <a:spcBef>
                <a:spcPts val="1000"/>
              </a:spcBef>
              <a:defRPr sz="4000">
                <a:solidFill>
                  <a:srgbClr val="FFFFFF"/>
                </a:solidFill>
              </a:defRPr>
            </a:pPr>
            <a:r>
              <a:t>Are there specific groups of people whose needs are not being met by the current PIP provision and have a need for a greater level of support? What form should this support take (eg. help with specific extra costs, access to improved healthcare such as mental health provision or enhanced local authority support such as care packages and respite)?</a:t>
            </a:r>
          </a:p>
          <a:p>
            <a:pPr lvl="1" algn="l" defTabSz="1292318">
              <a:lnSpc>
                <a:spcPct val="130000"/>
              </a:lnSpc>
              <a:spcBef>
                <a:spcPts val="1000"/>
              </a:spcBef>
              <a:defRPr sz="4000">
                <a:solidFill>
                  <a:srgbClr val="FFFFFF"/>
                </a:solidFill>
              </a:defRPr>
            </a:pPr>
          </a:p>
          <a:p>
            <a:pPr lvl="1" algn="l" defTabSz="1292318">
              <a:lnSpc>
                <a:spcPct val="130000"/>
              </a:lnSpc>
              <a:spcBef>
                <a:spcPts val="1000"/>
              </a:spcBef>
              <a:defRPr sz="4000">
                <a:solidFill>
                  <a:schemeClr val="accent2">
                    <a:satOff val="-45851"/>
                    <a:lumOff val="33039"/>
                  </a:schemeClr>
                </a:solidFill>
              </a:defRPr>
            </a:pPr>
            <a:r>
              <a:t>There are undoubtedly people whose needs are not being met, but a cost-cutting review such as this one is not the place to consider them. Nor is it appropriate to try to sneak in supposed replacements for PIP – such as mental health provision – by the back door, by pretending you are providing additional support.</a:t>
            </a:r>
          </a:p>
          <a:p>
            <a:pPr lvl="1" algn="l" defTabSz="1292318">
              <a:lnSpc>
                <a:spcPct val="130000"/>
              </a:lnSpc>
              <a:spcBef>
                <a:spcPts val="1000"/>
              </a:spcBef>
              <a:defRPr sz="4000">
                <a:solidFill>
                  <a:schemeClr val="accent2">
                    <a:satOff val="-45851"/>
                    <a:lumOff val="33039"/>
                  </a:schemeClr>
                </a:solidFill>
              </a:defRPr>
            </a:pPr>
          </a:p>
          <a:p>
            <a:pPr lvl="1" algn="l" defTabSz="1292318">
              <a:lnSpc>
                <a:spcPct val="130000"/>
              </a:lnSpc>
              <a:spcBef>
                <a:spcPts val="1000"/>
              </a:spcBef>
              <a:defRPr sz="4000">
                <a:solidFill>
                  <a:srgbClr val="FF40FF"/>
                </a:solidFill>
              </a:defRPr>
            </a:pPr>
            <a:r>
              <a:t>There are undoubtedly people whose needs are not being met, but these would need to be in addition to current provision and involve co-production with Disabled people.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1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1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1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1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1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16">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16" grpId="1"/>
    </p:bldLst>
  </p:timing>
</p:sld>
</file>

<file path=ppt/slides/slide6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8" name="Questions 18-27:"/>
          <p:cNvSpPr txBox="1"/>
          <p:nvPr>
            <p:ph type="title"/>
          </p:nvPr>
        </p:nvSpPr>
        <p:spPr>
          <a:xfrm>
            <a:off x="5784224" y="430663"/>
            <a:ext cx="18353838" cy="2634209"/>
          </a:xfrm>
          <a:prstGeom prst="rect">
            <a:avLst/>
          </a:prstGeom>
        </p:spPr>
        <p:txBody>
          <a:bodyPr/>
          <a:lstStyle/>
          <a:p>
            <a:pPr>
              <a:defRPr spc="-300" sz="11600"/>
            </a:pPr>
            <a:r>
              <a:t>Question </a:t>
            </a:r>
            <a:r>
              <a:t>27</a:t>
            </a:r>
            <a:r>
              <a:t>: </a:t>
            </a:r>
          </a:p>
        </p:txBody>
      </p:sp>
      <p:pic>
        <p:nvPicPr>
          <p:cNvPr id="419" name="GMCDP logo white no box.jpg" descr="GMCDP logo white no box.jpg"/>
          <p:cNvPicPr>
            <a:picLocks noChangeAspect="1"/>
          </p:cNvPicPr>
          <p:nvPr/>
        </p:nvPicPr>
        <p:blipFill>
          <a:blip r:embed="rId3">
            <a:extLst/>
          </a:blip>
          <a:stretch>
            <a:fillRect/>
          </a:stretch>
        </p:blipFill>
        <p:spPr>
          <a:xfrm>
            <a:off x="297186" y="348435"/>
            <a:ext cx="5095305" cy="2634209"/>
          </a:xfrm>
          <a:prstGeom prst="rect">
            <a:avLst/>
          </a:prstGeom>
          <a:ln w="12700">
            <a:miter lim="400000"/>
          </a:ln>
        </p:spPr>
      </p:pic>
      <p:sp>
        <p:nvSpPr>
          <p:cNvPr id="420" name="Q20-23. What are the benefits and disadvantages of moving to a new system for PIP claimants?…"/>
          <p:cNvSpPr txBox="1"/>
          <p:nvPr/>
        </p:nvSpPr>
        <p:spPr>
          <a:xfrm>
            <a:off x="345872" y="3277847"/>
            <a:ext cx="23390294" cy="10087805"/>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algn="l" defTabSz="904623">
              <a:lnSpc>
                <a:spcPct val="130000"/>
              </a:lnSpc>
              <a:spcBef>
                <a:spcPts val="700"/>
              </a:spcBef>
              <a:defRPr sz="2800">
                <a:solidFill>
                  <a:srgbClr val="FFFFFF"/>
                </a:solidFill>
              </a:defRPr>
            </a:pPr>
            <a:r>
              <a:t>Instead of cash payment, are there some people who would benefit more from improved access to support or treatment (for example, respite care, mental health provision or physiotherapy)?</a:t>
            </a:r>
          </a:p>
          <a:p>
            <a:pPr lvl="1" algn="l" defTabSz="904623">
              <a:lnSpc>
                <a:spcPct val="130000"/>
              </a:lnSpc>
              <a:spcBef>
                <a:spcPts val="700"/>
              </a:spcBef>
              <a:defRPr sz="2800">
                <a:solidFill>
                  <a:schemeClr val="accent2">
                    <a:satOff val="-45851"/>
                    <a:lumOff val="33039"/>
                  </a:schemeClr>
                </a:solidFill>
              </a:defRPr>
            </a:pPr>
            <a:r>
              <a:t>Absolutely not. Access to support or treatment should already be available from the NHS or local authority, regardless of whether you are a PIP claimant or not. In no circumstances should such support be seen as a replacement for a cash benefit. If PIP claimants were ‘awarded’ physiotherapy, would this be in addition to NHS support or would it involve some form of queue-jumping? In either case it would be utterly unreasonable and unacceptable.</a:t>
            </a:r>
          </a:p>
          <a:p>
            <a:pPr lvl="1" algn="l" defTabSz="904623">
              <a:lnSpc>
                <a:spcPct val="130000"/>
              </a:lnSpc>
              <a:spcBef>
                <a:spcPts val="700"/>
              </a:spcBef>
              <a:defRPr sz="2800">
                <a:solidFill>
                  <a:srgbClr val="009051"/>
                </a:solidFill>
              </a:defRPr>
            </a:pPr>
            <a:r>
              <a:t>PIP must remain a non-means tested, cash benefit, paid irrespective of work status. In-work poverty has increased over the past two decades* and 62% of those in poverty are from working families. Disabled people are six percentage points more likely to be in poverty than non-disabled people - this is an underestimate as benefits like PIP are counted as income in these calculations. Disabled people live in poverty at twice the rate of non-disabled people.** Government figures show that disabled people make up 26% of the UK population and 69% of people referred to Trussell Trust food banks***.</a:t>
            </a:r>
          </a:p>
          <a:p>
            <a:pPr lvl="1" algn="l" defTabSz="904623">
              <a:lnSpc>
                <a:spcPct val="130000"/>
              </a:lnSpc>
              <a:spcBef>
                <a:spcPts val="700"/>
              </a:spcBef>
              <a:defRPr sz="2800">
                <a:solidFill>
                  <a:srgbClr val="009051"/>
                </a:solidFill>
              </a:defRPr>
            </a:pPr>
            <a:r>
              <a:t>Disability and risk of domestic abuse and violence: Public Health England reported in 2015 that disabled people are at higher risk of violence, especially domestic abuse - at up to 7 times the rate of the general population. When it occurs, they also experience domestic abuse that is more severe, more frequent and lasts for longer periods. Disabled women experiencing domestic abuse having lower incomes than disabled women not experiencing domestic abuse. PIP being a cash benefit paid directly and only to the claimant is a literal lifeline for those who may have no access to other funds to leave unsafe living environments. Removing this would increase the already significant barriers to leaving an abusive situation.****</a:t>
            </a:r>
          </a:p>
          <a:p>
            <a:pPr lvl="1" algn="l" defTabSz="904623">
              <a:lnSpc>
                <a:spcPct val="130000"/>
              </a:lnSpc>
              <a:spcBef>
                <a:spcPts val="700"/>
              </a:spcBef>
              <a:defRPr sz="2800">
                <a:solidFill>
                  <a:srgbClr val="009051"/>
                </a:solidFill>
              </a:defRPr>
            </a:pPr>
            <a:r>
              <a:t>*Sources in notes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2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2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2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2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2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20">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20" grpId="1"/>
    </p:bldLst>
  </p:timing>
</p:sld>
</file>

<file path=ppt/slides/slide6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4" name="Chapter 4 – PIP – Aligning support…"/>
          <p:cNvSpPr txBox="1"/>
          <p:nvPr>
            <p:ph type="title"/>
          </p:nvPr>
        </p:nvSpPr>
        <p:spPr>
          <a:xfrm>
            <a:off x="1243907" y="5111922"/>
            <a:ext cx="21896186" cy="2634209"/>
          </a:xfrm>
          <a:prstGeom prst="rect">
            <a:avLst/>
          </a:prstGeom>
        </p:spPr>
        <p:txBody>
          <a:bodyPr/>
          <a:lstStyle/>
          <a:p>
            <a:pPr algn="ctr">
              <a:defRPr spc="-200" sz="7500"/>
            </a:pPr>
            <a:r>
              <a:t>Chapter 4 – PIP – Aligning support </a:t>
            </a:r>
          </a:p>
          <a:p>
            <a:pPr algn="ctr">
              <a:defRPr spc="-200" sz="7500"/>
            </a:pPr>
            <a:r>
              <a:t>Q28-38</a:t>
            </a:r>
          </a:p>
        </p:txBody>
      </p:sp>
      <p:pic>
        <p:nvPicPr>
          <p:cNvPr id="42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426" name="GMCDP_illustrations GREEN SOLID_information.png" descr="GMCDP_illustrations GREEN SOLID_information.png"/>
          <p:cNvPicPr>
            <a:picLocks noChangeAspect="1"/>
          </p:cNvPicPr>
          <p:nvPr/>
        </p:nvPicPr>
        <p:blipFill>
          <a:blip r:embed="rId3">
            <a:extLst/>
          </a:blip>
          <a:stretch>
            <a:fillRect/>
          </a:stretch>
        </p:blipFill>
        <p:spPr>
          <a:xfrm>
            <a:off x="10420350" y="8017709"/>
            <a:ext cx="3543300" cy="3544942"/>
          </a:xfrm>
          <a:prstGeom prst="rect">
            <a:avLst/>
          </a:prstGeom>
          <a:ln w="12700">
            <a:miter lim="400000"/>
          </a:ln>
        </p:spPr>
      </p:pic>
    </p:spTree>
  </p:cSld>
  <p:clrMapOvr>
    <a:masterClrMapping/>
  </p:clrMapOvr>
  <p:transition xmlns:p14="http://schemas.microsoft.com/office/powerpoint/2010/main" spd="med" advClick="1"/>
</p:sld>
</file>

<file path=ppt/slides/slide6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8" name="Chapter 4: Green Paper Information"/>
          <p:cNvSpPr txBox="1"/>
          <p:nvPr>
            <p:ph type="title"/>
          </p:nvPr>
        </p:nvSpPr>
        <p:spPr>
          <a:xfrm>
            <a:off x="5784224" y="430663"/>
            <a:ext cx="18353838" cy="2634209"/>
          </a:xfrm>
          <a:prstGeom prst="rect">
            <a:avLst/>
          </a:prstGeom>
        </p:spPr>
        <p:txBody>
          <a:bodyPr/>
          <a:lstStyle>
            <a:lvl1pPr>
              <a:defRPr spc="-200"/>
            </a:lvl1pPr>
          </a:lstStyle>
          <a:p>
            <a:pPr/>
            <a:r>
              <a:t>Chapter 4: Green Paper Information </a:t>
            </a:r>
          </a:p>
        </p:txBody>
      </p:sp>
      <p:pic>
        <p:nvPicPr>
          <p:cNvPr id="429" name="GMCDP logo white no box.jpg" descr="GMCDP logo white no box.jpg"/>
          <p:cNvPicPr>
            <a:picLocks noChangeAspect="1"/>
          </p:cNvPicPr>
          <p:nvPr/>
        </p:nvPicPr>
        <p:blipFill>
          <a:blip r:embed="rId3">
            <a:extLst/>
          </a:blip>
          <a:stretch>
            <a:fillRect/>
          </a:stretch>
        </p:blipFill>
        <p:spPr>
          <a:xfrm>
            <a:off x="297186" y="348435"/>
            <a:ext cx="5095305" cy="2634209"/>
          </a:xfrm>
          <a:prstGeom prst="rect">
            <a:avLst/>
          </a:prstGeom>
          <a:ln w="12700">
            <a:miter lim="400000"/>
          </a:ln>
        </p:spPr>
      </p:pic>
      <p:sp>
        <p:nvSpPr>
          <p:cNvPr id="430" name="“We would like to explore how to better align existing services and offers of support available to disabled people and people with health conditions. We want to better understand if this could create greater opportunities to simplify the application proc"/>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987552" indent="-548640" algn="l" defTabSz="1755604">
              <a:lnSpc>
                <a:spcPct val="116999"/>
              </a:lnSpc>
              <a:buSzPct val="123000"/>
              <a:buChar char="•"/>
              <a:defRPr sz="4300">
                <a:solidFill>
                  <a:srgbClr val="FFFFFF"/>
                </a:solidFill>
              </a:defRPr>
            </a:pPr>
            <a:r>
              <a:t>“We would like to explore how to better align existing services and offers of support available to disabled people and people with health conditions. We want to better understand if this could create greater opportunities to simplify the application process for disabled people and individuals with health conditions (who currently must apply nationally and locally for different types of support).”</a:t>
            </a:r>
          </a:p>
          <a:p>
            <a:pPr lvl="1" marL="987552" indent="-548640" algn="l" defTabSz="1755604">
              <a:lnSpc>
                <a:spcPct val="116999"/>
              </a:lnSpc>
              <a:buSzPct val="123000"/>
              <a:buChar char="•"/>
              <a:defRPr sz="4300">
                <a:solidFill>
                  <a:srgbClr val="FFFFFF"/>
                </a:solidFill>
              </a:defRPr>
            </a:pPr>
            <a:r>
              <a:t>“Since local areas understand their local population and available health, care and local authority services, this approach could allow us to offer better joined up and streamlined support than the current system.”</a:t>
            </a:r>
          </a:p>
          <a:p>
            <a:pPr lvl="1" marL="987552" indent="-548640" algn="l" defTabSz="1755604">
              <a:lnSpc>
                <a:spcPct val="116999"/>
              </a:lnSpc>
              <a:buSzPct val="123000"/>
              <a:buChar char="•"/>
              <a:defRPr sz="4300">
                <a:solidFill>
                  <a:srgbClr val="FFFFFF"/>
                </a:solidFill>
              </a:defRPr>
            </a:pPr>
            <a:r>
              <a:t>“We want to know if aligning the support offered by PIP with local authorities, the NHS and other partners could improve services and support for individuals. Local areas could have the flexibility to choose how best to support individuals based upon the needs they identify within their local population.”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3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30">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430">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430">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30" grpId="1"/>
    </p:bldLst>
  </p:timing>
</p:sld>
</file>

<file path=ppt/slides/slide6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4" name="Questions 28-38:"/>
          <p:cNvSpPr txBox="1"/>
          <p:nvPr>
            <p:ph type="title"/>
          </p:nvPr>
        </p:nvSpPr>
        <p:spPr>
          <a:xfrm>
            <a:off x="5784224" y="430663"/>
            <a:ext cx="18353838" cy="2634209"/>
          </a:xfrm>
          <a:prstGeom prst="rect">
            <a:avLst/>
          </a:prstGeom>
        </p:spPr>
        <p:txBody>
          <a:bodyPr/>
          <a:lstStyle>
            <a:lvl1pPr>
              <a:defRPr spc="-300" sz="11600"/>
            </a:lvl1pPr>
          </a:lstStyle>
          <a:p>
            <a:pPr/>
            <a:r>
              <a:t>Question 28: </a:t>
            </a:r>
          </a:p>
        </p:txBody>
      </p:sp>
      <p:pic>
        <p:nvPicPr>
          <p:cNvPr id="43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36" name="Q28. Do people already receive support from local authorities or the NHS with the need/costs that come with having a disability or health condition? Yes / No / Don’t know…"/>
          <p:cNvSpPr txBox="1"/>
          <p:nvPr/>
        </p:nvSpPr>
        <p:spPr>
          <a:xfrm>
            <a:off x="318005" y="3339099"/>
            <a:ext cx="23611533" cy="995418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665628">
              <a:lnSpc>
                <a:spcPct val="130000"/>
              </a:lnSpc>
              <a:spcBef>
                <a:spcPts val="1200"/>
              </a:spcBef>
              <a:defRPr sz="3959">
                <a:solidFill>
                  <a:srgbClr val="FFFFFF"/>
                </a:solidFill>
              </a:defRPr>
            </a:pPr>
            <a:r>
              <a:t>Do people already receive support from local authorities or the NHS with the need/costs that come with having a disability or health condition? </a:t>
            </a:r>
          </a:p>
          <a:p>
            <a:pPr lvl="1" marL="942975" indent="-565784" algn="l" defTabSz="1665628">
              <a:lnSpc>
                <a:spcPct val="130000"/>
              </a:lnSpc>
              <a:spcBef>
                <a:spcPts val="1200"/>
              </a:spcBef>
              <a:buSzPct val="60000"/>
              <a:buBlip>
                <a:blip r:embed="rId3"/>
              </a:buBlip>
              <a:defRPr sz="3959">
                <a:solidFill>
                  <a:srgbClr val="FFFFFF"/>
                </a:solidFill>
              </a:defRPr>
            </a:pPr>
            <a:r>
              <a:t>Yes </a:t>
            </a:r>
          </a:p>
          <a:p>
            <a:pPr lvl="1" marL="942975" indent="-565784" algn="l" defTabSz="1665628">
              <a:lnSpc>
                <a:spcPct val="130000"/>
              </a:lnSpc>
              <a:spcBef>
                <a:spcPts val="1200"/>
              </a:spcBef>
              <a:buSzPct val="60000"/>
              <a:buBlip>
                <a:blip r:embed="rId3"/>
              </a:buBlip>
              <a:defRPr sz="3959">
                <a:solidFill>
                  <a:srgbClr val="FFFFFF"/>
                </a:solidFill>
              </a:defRPr>
            </a:pPr>
            <a:r>
              <a:t>No</a:t>
            </a:r>
          </a:p>
          <a:p>
            <a:pPr lvl="1" marL="942975" indent="-565784" algn="l" defTabSz="1665628">
              <a:lnSpc>
                <a:spcPct val="130000"/>
              </a:lnSpc>
              <a:spcBef>
                <a:spcPts val="1200"/>
              </a:spcBef>
              <a:buSzPct val="60000"/>
              <a:buBlip>
                <a:blip r:embed="rId3"/>
              </a:buBlip>
              <a:defRPr sz="3959">
                <a:solidFill>
                  <a:srgbClr val="FFFFFF"/>
                </a:solidFill>
              </a:defRPr>
            </a:pPr>
            <a:r>
              <a:t>Don’t know</a:t>
            </a:r>
          </a:p>
          <a:p>
            <a:pPr algn="l" defTabSz="1665628">
              <a:lnSpc>
                <a:spcPct val="130000"/>
              </a:lnSpc>
              <a:spcBef>
                <a:spcPts val="1200"/>
              </a:spcBef>
              <a:defRPr sz="3959">
                <a:solidFill>
                  <a:srgbClr val="FFFFFF"/>
                </a:solidFill>
              </a:defRPr>
            </a:pPr>
          </a:p>
          <a:p>
            <a:pPr algn="l" defTabSz="1665628">
              <a:lnSpc>
                <a:spcPct val="130000"/>
              </a:lnSpc>
              <a:spcBef>
                <a:spcPts val="1200"/>
              </a:spcBef>
              <a:defRPr sz="3959">
                <a:solidFill>
                  <a:schemeClr val="accent2">
                    <a:satOff val="-45851"/>
                    <a:lumOff val="33039"/>
                  </a:schemeClr>
                </a:solidFill>
              </a:defRPr>
            </a:pPr>
            <a:r>
              <a:t>No</a:t>
            </a:r>
          </a:p>
          <a:p>
            <a:pPr algn="l" defTabSz="1665628">
              <a:lnSpc>
                <a:spcPct val="130000"/>
              </a:lnSpc>
              <a:spcBef>
                <a:spcPts val="1200"/>
              </a:spcBef>
              <a:defRPr sz="3959">
                <a:solidFill>
                  <a:srgbClr val="FFFFFF"/>
                </a:solidFill>
              </a:defRPr>
            </a:pPr>
            <a:r>
              <a:t>(See next slide for reasoning)</a:t>
            </a:r>
          </a:p>
          <a:p>
            <a:pPr algn="l" defTabSz="1665628">
              <a:lnSpc>
                <a:spcPct val="130000"/>
              </a:lnSpc>
              <a:spcBef>
                <a:spcPts val="1200"/>
              </a:spcBef>
              <a:defRPr sz="3959">
                <a:solidFill>
                  <a:srgbClr val="FFFFFF"/>
                </a:solidFill>
              </a:defRPr>
            </a:pPr>
          </a:p>
          <a:p>
            <a:pPr algn="l" defTabSz="1665628">
              <a:lnSpc>
                <a:spcPct val="130000"/>
              </a:lnSpc>
              <a:spcBef>
                <a:spcPts val="1200"/>
              </a:spcBef>
              <a:defRPr sz="3959">
                <a:solidFill>
                  <a:srgbClr val="FFFFFF"/>
                </a:solidFill>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3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3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3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3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3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3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43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436">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436">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436">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 fill="hold">
                                  <p:stCondLst>
                                    <p:cond delay="0"/>
                                  </p:stCondLst>
                                  <p:iterate type="el" backwards="0">
                                    <p:tmAbs val="0"/>
                                  </p:iterate>
                                  <p:childTnLst>
                                    <p:set>
                                      <p:cBhvr>
                                        <p:cTn id="44" fill="hold"/>
                                        <p:tgtEl>
                                          <p:spTgt spid="436">
                                            <p:txEl>
                                              <p:pRg st="9" end="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36" grpId="1"/>
    </p:bldLst>
  </p:timing>
</p:sld>
</file>

<file path=ppt/slides/slide6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8" name="Questions 28-38:"/>
          <p:cNvSpPr txBox="1"/>
          <p:nvPr>
            <p:ph type="title"/>
          </p:nvPr>
        </p:nvSpPr>
        <p:spPr>
          <a:xfrm>
            <a:off x="5784224" y="430663"/>
            <a:ext cx="18353838" cy="2634209"/>
          </a:xfrm>
          <a:prstGeom prst="rect">
            <a:avLst/>
          </a:prstGeom>
        </p:spPr>
        <p:txBody>
          <a:bodyPr/>
          <a:lstStyle/>
          <a:p>
            <a:pPr>
              <a:defRPr spc="-300" sz="11600"/>
            </a:pPr>
            <a:r>
              <a:t>Questions 2</a:t>
            </a:r>
            <a:r>
              <a:t>9</a:t>
            </a:r>
            <a:r>
              <a:t>: </a:t>
            </a:r>
          </a:p>
        </p:txBody>
      </p:sp>
      <p:pic>
        <p:nvPicPr>
          <p:cNvPr id="43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40" name="Q28. Do people already receive support from local authorities or the NHS with the need/costs that come with having a disability or health condition? Yes / No / Don’t know…"/>
          <p:cNvSpPr txBox="1"/>
          <p:nvPr/>
        </p:nvSpPr>
        <p:spPr>
          <a:xfrm>
            <a:off x="324253" y="3209397"/>
            <a:ext cx="23842059" cy="972788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598330">
              <a:lnSpc>
                <a:spcPct val="130000"/>
              </a:lnSpc>
              <a:spcBef>
                <a:spcPts val="1200"/>
              </a:spcBef>
              <a:defRPr sz="3800">
                <a:solidFill>
                  <a:srgbClr val="FFFFFF"/>
                </a:solidFill>
              </a:defRPr>
            </a:pPr>
            <a:r>
              <a:t>In relation to Question 28, please explain your answer and provide evidence or your opinion to support further development of our approach.</a:t>
            </a:r>
          </a:p>
          <a:p>
            <a:pPr lvl="1" algn="l" defTabSz="1598330">
              <a:lnSpc>
                <a:spcPct val="130000"/>
              </a:lnSpc>
              <a:spcBef>
                <a:spcPts val="1200"/>
              </a:spcBef>
              <a:defRPr sz="3800">
                <a:solidFill>
                  <a:srgbClr val="FFFFFF"/>
                </a:solidFill>
              </a:defRPr>
            </a:pPr>
          </a:p>
          <a:p>
            <a:pPr lvl="1" algn="l" defTabSz="1598330">
              <a:lnSpc>
                <a:spcPct val="130000"/>
              </a:lnSpc>
              <a:spcBef>
                <a:spcPts val="1200"/>
              </a:spcBef>
              <a:defRPr sz="3800">
                <a:solidFill>
                  <a:schemeClr val="accent2">
                    <a:satOff val="-45851"/>
                    <a:lumOff val="33039"/>
                  </a:schemeClr>
                </a:solidFill>
              </a:defRPr>
            </a:pPr>
            <a:r>
              <a:t>No. We have chosen this answer because it would depend entirely on what your condition is, where you live and what support you have already received. Cash-strapped local authorities and NHS trusts will vary massively in the services they provide.</a:t>
            </a:r>
          </a:p>
          <a:p>
            <a:pPr lvl="1" algn="l" defTabSz="1598330">
              <a:lnSpc>
                <a:spcPct val="130000"/>
              </a:lnSpc>
              <a:spcBef>
                <a:spcPts val="1200"/>
              </a:spcBef>
              <a:defRPr sz="3800">
                <a:solidFill>
                  <a:schemeClr val="accent2">
                    <a:satOff val="-45851"/>
                    <a:lumOff val="33039"/>
                  </a:schemeClr>
                </a:solidFill>
              </a:defRPr>
            </a:pPr>
          </a:p>
          <a:p>
            <a:pPr lvl="1" algn="l" defTabSz="1598330">
              <a:lnSpc>
                <a:spcPct val="130000"/>
              </a:lnSpc>
              <a:spcBef>
                <a:spcPts val="1200"/>
              </a:spcBef>
              <a:defRPr sz="3800">
                <a:solidFill>
                  <a:srgbClr val="FF40FF"/>
                </a:solidFill>
              </a:defRPr>
            </a:pPr>
            <a:r>
              <a:t>There is no way to answer this question other than by saying no. The experience of a Disabled person in regard to the support they receive from local authorities and the NHS will vary from authority and health trust. We know that both bodies are already massively underfunded and require much more investment to deliver high-quality services. This questionnaire offers no route to fix those issues.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4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4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4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4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4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4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440">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40" grpId="1"/>
    </p:bldLst>
  </p:timing>
</p:sld>
</file>

<file path=ppt/slides/slide6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2" name="Questions 28-38:"/>
          <p:cNvSpPr txBox="1"/>
          <p:nvPr>
            <p:ph type="title"/>
          </p:nvPr>
        </p:nvSpPr>
        <p:spPr>
          <a:xfrm>
            <a:off x="5784224" y="430663"/>
            <a:ext cx="18353838" cy="2634209"/>
          </a:xfrm>
          <a:prstGeom prst="rect">
            <a:avLst/>
          </a:prstGeom>
        </p:spPr>
        <p:txBody>
          <a:bodyPr/>
          <a:lstStyle/>
          <a:p>
            <a:pPr>
              <a:defRPr spc="-300" sz="11600"/>
            </a:pPr>
            <a:r>
              <a:t>Question </a:t>
            </a:r>
            <a:r>
              <a:t>30</a:t>
            </a:r>
            <a:r>
              <a:t>: </a:t>
            </a:r>
          </a:p>
        </p:txBody>
      </p:sp>
      <p:pic>
        <p:nvPicPr>
          <p:cNvPr id="44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44" name="Q28. Do people already receive support from local authorities or the NHS with the need/costs that come with having a disability or health condition? Yes / No / Don’t know…"/>
          <p:cNvSpPr txBox="1"/>
          <p:nvPr/>
        </p:nvSpPr>
        <p:spPr>
          <a:xfrm>
            <a:off x="272713" y="3405586"/>
            <a:ext cx="24384005" cy="11972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315468" algn="l" defTabSz="1682452">
              <a:lnSpc>
                <a:spcPct val="130000"/>
              </a:lnSpc>
              <a:spcBef>
                <a:spcPts val="1300"/>
              </a:spcBef>
              <a:defRPr sz="4100">
                <a:solidFill>
                  <a:srgbClr val="FFFFFF"/>
                </a:solidFill>
              </a:defRPr>
            </a:pPr>
            <a:r>
              <a:t>Which of the following do local authorities or the NHS help with?</a:t>
            </a:r>
          </a:p>
        </p:txBody>
      </p:sp>
      <p:sp>
        <p:nvSpPr>
          <p:cNvPr id="445" name="Equipment and aids…"/>
          <p:cNvSpPr txBox="1"/>
          <p:nvPr/>
        </p:nvSpPr>
        <p:spPr>
          <a:xfrm>
            <a:off x="378680" y="4597077"/>
            <a:ext cx="16761121" cy="45218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838055">
            <a:normAutofit fontScale="100000" lnSpcReduction="0"/>
          </a:bodyPr>
          <a:lstStyle/>
          <a:p>
            <a:pPr lvl="2" marL="1307591" indent="-502919" algn="l" defTabSz="1609303">
              <a:lnSpc>
                <a:spcPct val="116999"/>
              </a:lnSpc>
              <a:spcBef>
                <a:spcPts val="1300"/>
              </a:spcBef>
              <a:buSzPct val="40000"/>
              <a:buBlip>
                <a:blip r:embed="rId3"/>
              </a:buBlip>
              <a:defRPr sz="3900">
                <a:solidFill>
                  <a:srgbClr val="FFFFFF"/>
                </a:solidFill>
              </a:defRPr>
            </a:pPr>
            <a:r>
              <a:t>Equipment and aids</a:t>
            </a:r>
          </a:p>
          <a:p>
            <a:pPr lvl="2" marL="1307591" indent="-502919" algn="l" defTabSz="1609303">
              <a:lnSpc>
                <a:spcPct val="116999"/>
              </a:lnSpc>
              <a:spcBef>
                <a:spcPts val="1300"/>
              </a:spcBef>
              <a:buSzPct val="40000"/>
              <a:buBlip>
                <a:blip r:embed="rId3"/>
              </a:buBlip>
              <a:defRPr sz="3900">
                <a:solidFill>
                  <a:srgbClr val="FFFFFF"/>
                </a:solidFill>
              </a:defRPr>
            </a:pPr>
            <a:r>
              <a:t>Medical products</a:t>
            </a:r>
          </a:p>
          <a:p>
            <a:pPr lvl="2" marL="1307591" indent="-502919" algn="l" defTabSz="1609303">
              <a:lnSpc>
                <a:spcPct val="116999"/>
              </a:lnSpc>
              <a:spcBef>
                <a:spcPts val="1300"/>
              </a:spcBef>
              <a:buSzPct val="40000"/>
              <a:buBlip>
                <a:blip r:embed="rId3"/>
              </a:buBlip>
              <a:defRPr sz="3900">
                <a:solidFill>
                  <a:srgbClr val="FFFFFF"/>
                </a:solidFill>
              </a:defRPr>
            </a:pPr>
            <a:r>
              <a:t>Personal assistance (eg. help with household tasks)</a:t>
            </a:r>
          </a:p>
          <a:p>
            <a:pPr lvl="2" marL="1307591" indent="-502919" algn="l" defTabSz="1609303">
              <a:lnSpc>
                <a:spcPct val="116999"/>
              </a:lnSpc>
              <a:spcBef>
                <a:spcPts val="1300"/>
              </a:spcBef>
              <a:buSzPct val="40000"/>
              <a:buBlip>
                <a:blip r:embed="rId3"/>
              </a:buBlip>
              <a:defRPr sz="3900">
                <a:solidFill>
                  <a:srgbClr val="FFFFFF"/>
                </a:solidFill>
              </a:defRPr>
            </a:pPr>
            <a:r>
              <a:t>Health services</a:t>
            </a:r>
          </a:p>
          <a:p>
            <a:pPr lvl="2" marL="1307591" indent="-502919" algn="l" defTabSz="1609303">
              <a:lnSpc>
                <a:spcPct val="116999"/>
              </a:lnSpc>
              <a:spcBef>
                <a:spcPts val="1300"/>
              </a:spcBef>
              <a:buSzPct val="40000"/>
              <a:buBlip>
                <a:blip r:embed="rId3"/>
              </a:buBlip>
              <a:defRPr sz="3900">
                <a:solidFill>
                  <a:srgbClr val="FFFFFF"/>
                </a:solidFill>
              </a:defRPr>
            </a:pPr>
            <a:r>
              <a:t>Social care</a:t>
            </a:r>
          </a:p>
          <a:p>
            <a:pPr lvl="2" marL="1307591" indent="-502919" algn="l" defTabSz="1609303">
              <a:lnSpc>
                <a:spcPct val="116999"/>
              </a:lnSpc>
              <a:spcBef>
                <a:spcPts val="1300"/>
              </a:spcBef>
              <a:buSzPct val="40000"/>
              <a:buBlip>
                <a:blip r:embed="rId3"/>
              </a:buBlip>
              <a:defRPr sz="3900">
                <a:solidFill>
                  <a:srgbClr val="FFFFFF"/>
                </a:solidFill>
              </a:defRPr>
            </a:pPr>
            <a:r>
              <a:t>Respite</a:t>
            </a:r>
          </a:p>
          <a:p>
            <a:pPr lvl="2" marL="1307591" indent="-502919" algn="l" defTabSz="1609303">
              <a:lnSpc>
                <a:spcPct val="116999"/>
              </a:lnSpc>
              <a:spcBef>
                <a:spcPts val="1300"/>
              </a:spcBef>
              <a:buSzPct val="40000"/>
              <a:buBlip>
                <a:blip r:embed="rId3"/>
              </a:buBlip>
              <a:defRPr sz="3900">
                <a:solidFill>
                  <a:srgbClr val="FFFFFF"/>
                </a:solidFill>
              </a:defRPr>
            </a:pPr>
            <a:r>
              <a:t>Transport</a:t>
            </a:r>
          </a:p>
          <a:p>
            <a:pPr lvl="2" marL="1307591" indent="-502919" algn="l" defTabSz="1609303">
              <a:lnSpc>
                <a:spcPct val="116999"/>
              </a:lnSpc>
              <a:spcBef>
                <a:spcPts val="1300"/>
              </a:spcBef>
              <a:buSzPct val="40000"/>
              <a:buBlip>
                <a:blip r:embed="rId3"/>
              </a:buBlip>
              <a:defRPr sz="3900">
                <a:solidFill>
                  <a:srgbClr val="FFFFFF"/>
                </a:solidFill>
              </a:defRPr>
            </a:pPr>
            <a:r>
              <a:t>Utility costs</a:t>
            </a:r>
          </a:p>
          <a:p>
            <a:pPr lvl="2" marL="1307591" indent="-502919" algn="l" defTabSz="1609303">
              <a:lnSpc>
                <a:spcPct val="116999"/>
              </a:lnSpc>
              <a:spcBef>
                <a:spcPts val="1300"/>
              </a:spcBef>
              <a:buSzPct val="40000"/>
              <a:buBlip>
                <a:blip r:embed="rId3"/>
              </a:buBlip>
              <a:defRPr sz="3900">
                <a:solidFill>
                  <a:srgbClr val="FFFFFF"/>
                </a:solidFill>
              </a:defRPr>
            </a:pPr>
            <a:r>
              <a:t>Other</a:t>
            </a:r>
          </a:p>
        </p:txBody>
      </p:sp>
      <p:sp>
        <p:nvSpPr>
          <p:cNvPr id="446" name="Q28. Do people already receive support from local authorities or the NHS with the need/costs that come with having a disability or health condition? Yes / No / Don’t know…"/>
          <p:cNvSpPr txBox="1"/>
          <p:nvPr/>
        </p:nvSpPr>
        <p:spPr>
          <a:xfrm>
            <a:off x="420296" y="9700342"/>
            <a:ext cx="19611495" cy="34418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315468" algn="l" defTabSz="1682452">
              <a:lnSpc>
                <a:spcPct val="130000"/>
              </a:lnSpc>
              <a:spcBef>
                <a:spcPts val="1300"/>
              </a:spcBef>
              <a:defRPr sz="4100">
                <a:solidFill>
                  <a:schemeClr val="accent2">
                    <a:satOff val="-45851"/>
                    <a:lumOff val="33039"/>
                  </a:schemeClr>
                </a:solidFill>
              </a:defRPr>
            </a:pPr>
            <a:r>
              <a:t>None selected</a:t>
            </a:r>
          </a:p>
          <a:p>
            <a:pPr lvl="1" indent="315468" algn="l" defTabSz="1682452">
              <a:lnSpc>
                <a:spcPct val="130000"/>
              </a:lnSpc>
              <a:spcBef>
                <a:spcPts val="1300"/>
              </a:spcBef>
              <a:defRPr sz="4100">
                <a:solidFill>
                  <a:srgbClr val="FFFFFF"/>
                </a:solidFill>
              </a:defRPr>
            </a:pPr>
            <a:r>
              <a:t>(See next slide for reasoning)</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4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4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445">
                                            <p:bg/>
                                          </p:spTgt>
                                        </p:tgtEl>
                                        <p:attrNameLst>
                                          <p:attrName>style.visibility</p:attrName>
                                        </p:attrNameLst>
                                      </p:cBhvr>
                                      <p:to>
                                        <p:strVal val="visible"/>
                                      </p:to>
                                    </p:set>
                                  </p:childTnLst>
                                </p:cTn>
                              </p:par>
                              <p:par>
                                <p:cTn id="13" presetClass="entr" nodeType="withEffect" presetSubtype="0" presetID="1" grpId="2" fill="hold">
                                  <p:stCondLst>
                                    <p:cond delay="0"/>
                                  </p:stCondLst>
                                  <p:iterate type="el" backwards="0">
                                    <p:tmAbs val="0"/>
                                  </p:iterate>
                                  <p:childTnLst>
                                    <p:set>
                                      <p:cBhvr>
                                        <p:cTn id="14" fill="hold"/>
                                        <p:tgtEl>
                                          <p:spTgt spid="445">
                                            <p:txEl>
                                              <p:pRg st="0" end="0"/>
                                            </p:txEl>
                                          </p:spTgt>
                                        </p:tgtEl>
                                        <p:attrNameLst>
                                          <p:attrName>style.visibility</p:attrName>
                                        </p:attrNameLst>
                                      </p:cBhvr>
                                      <p:to>
                                        <p:strVal val="visible"/>
                                      </p:to>
                                    </p:set>
                                  </p:childTnLst>
                                </p:cTn>
                              </p:par>
                            </p:childTnLst>
                          </p:cTn>
                        </p:par>
                        <p:par>
                          <p:cTn id="15" fill="hold">
                            <p:stCondLst>
                              <p:cond delay="0"/>
                            </p:stCondLst>
                            <p:childTnLst>
                              <p:par>
                                <p:cTn id="16" presetClass="entr" nodeType="afterEffect" presetSubtype="0" presetID="1" grpId="2" fill="hold">
                                  <p:stCondLst>
                                    <p:cond delay="0"/>
                                  </p:stCondLst>
                                  <p:iterate type="el" backwards="0">
                                    <p:tmAbs val="0"/>
                                  </p:iterate>
                                  <p:childTnLst>
                                    <p:set>
                                      <p:cBhvr>
                                        <p:cTn id="17" fill="hold"/>
                                        <p:tgtEl>
                                          <p:spTgt spid="445">
                                            <p:txEl>
                                              <p:pRg st="1" end="1"/>
                                            </p:txEl>
                                          </p:spTgt>
                                        </p:tgtEl>
                                        <p:attrNameLst>
                                          <p:attrName>style.visibility</p:attrName>
                                        </p:attrNameLst>
                                      </p:cBhvr>
                                      <p:to>
                                        <p:strVal val="visible"/>
                                      </p:to>
                                    </p:set>
                                  </p:childTnLst>
                                </p:cTn>
                              </p:par>
                            </p:childTnLst>
                          </p:cTn>
                        </p:par>
                        <p:par>
                          <p:cTn id="18" fill="hold">
                            <p:stCondLst>
                              <p:cond delay="0"/>
                            </p:stCondLst>
                            <p:childTnLst>
                              <p:par>
                                <p:cTn id="19" presetClass="entr" nodeType="afterEffect" presetSubtype="0" presetID="1" grpId="2" fill="hold">
                                  <p:stCondLst>
                                    <p:cond delay="0"/>
                                  </p:stCondLst>
                                  <p:iterate type="el" backwards="0">
                                    <p:tmAbs val="0"/>
                                  </p:iterate>
                                  <p:childTnLst>
                                    <p:set>
                                      <p:cBhvr>
                                        <p:cTn id="20" fill="hold"/>
                                        <p:tgtEl>
                                          <p:spTgt spid="445">
                                            <p:txEl>
                                              <p:pRg st="2" end="2"/>
                                            </p:txEl>
                                          </p:spTgt>
                                        </p:tgtEl>
                                        <p:attrNameLst>
                                          <p:attrName>style.visibility</p:attrName>
                                        </p:attrNameLst>
                                      </p:cBhvr>
                                      <p:to>
                                        <p:strVal val="visible"/>
                                      </p:to>
                                    </p:set>
                                  </p:childTnLst>
                                </p:cTn>
                              </p:par>
                            </p:childTnLst>
                          </p:cTn>
                        </p:par>
                        <p:par>
                          <p:cTn id="21" fill="hold">
                            <p:stCondLst>
                              <p:cond delay="0"/>
                            </p:stCondLst>
                            <p:childTnLst>
                              <p:par>
                                <p:cTn id="22" presetClass="entr" nodeType="afterEffect" presetSubtype="0" presetID="1" grpId="2" fill="hold">
                                  <p:stCondLst>
                                    <p:cond delay="0"/>
                                  </p:stCondLst>
                                  <p:iterate type="el" backwards="0">
                                    <p:tmAbs val="0"/>
                                  </p:iterate>
                                  <p:childTnLst>
                                    <p:set>
                                      <p:cBhvr>
                                        <p:cTn id="23" fill="hold"/>
                                        <p:tgtEl>
                                          <p:spTgt spid="445">
                                            <p:txEl>
                                              <p:pRg st="3" end="3"/>
                                            </p:txEl>
                                          </p:spTgt>
                                        </p:tgtEl>
                                        <p:attrNameLst>
                                          <p:attrName>style.visibility</p:attrName>
                                        </p:attrNameLst>
                                      </p:cBhvr>
                                      <p:to>
                                        <p:strVal val="visible"/>
                                      </p:to>
                                    </p:set>
                                  </p:childTnLst>
                                </p:cTn>
                              </p:par>
                            </p:childTnLst>
                          </p:cTn>
                        </p:par>
                        <p:par>
                          <p:cTn id="24" fill="hold">
                            <p:stCondLst>
                              <p:cond delay="0"/>
                            </p:stCondLst>
                            <p:childTnLst>
                              <p:par>
                                <p:cTn id="25" presetClass="entr" nodeType="afterEffect" presetSubtype="0" presetID="1" grpId="2" fill="hold">
                                  <p:stCondLst>
                                    <p:cond delay="0"/>
                                  </p:stCondLst>
                                  <p:iterate type="el" backwards="0">
                                    <p:tmAbs val="0"/>
                                  </p:iterate>
                                  <p:childTnLst>
                                    <p:set>
                                      <p:cBhvr>
                                        <p:cTn id="26" fill="hold"/>
                                        <p:tgtEl>
                                          <p:spTgt spid="445">
                                            <p:txEl>
                                              <p:pRg st="4" end="4"/>
                                            </p:txEl>
                                          </p:spTgt>
                                        </p:tgtEl>
                                        <p:attrNameLst>
                                          <p:attrName>style.visibility</p:attrName>
                                        </p:attrNameLst>
                                      </p:cBhvr>
                                      <p:to>
                                        <p:strVal val="visible"/>
                                      </p:to>
                                    </p:set>
                                  </p:childTnLst>
                                </p:cTn>
                              </p:par>
                            </p:childTnLst>
                          </p:cTn>
                        </p:par>
                        <p:par>
                          <p:cTn id="27" fill="hold">
                            <p:stCondLst>
                              <p:cond delay="0"/>
                            </p:stCondLst>
                            <p:childTnLst>
                              <p:par>
                                <p:cTn id="28" presetClass="entr" nodeType="afterEffect" presetSubtype="0" presetID="1" grpId="2" fill="hold">
                                  <p:stCondLst>
                                    <p:cond delay="0"/>
                                  </p:stCondLst>
                                  <p:iterate type="el" backwards="0">
                                    <p:tmAbs val="0"/>
                                  </p:iterate>
                                  <p:childTnLst>
                                    <p:set>
                                      <p:cBhvr>
                                        <p:cTn id="29" fill="hold"/>
                                        <p:tgtEl>
                                          <p:spTgt spid="445">
                                            <p:txEl>
                                              <p:pRg st="5" end="5"/>
                                            </p:txEl>
                                          </p:spTgt>
                                        </p:tgtEl>
                                        <p:attrNameLst>
                                          <p:attrName>style.visibility</p:attrName>
                                        </p:attrNameLst>
                                      </p:cBhvr>
                                      <p:to>
                                        <p:strVal val="visible"/>
                                      </p:to>
                                    </p:set>
                                  </p:childTnLst>
                                </p:cTn>
                              </p:par>
                            </p:childTnLst>
                          </p:cTn>
                        </p:par>
                        <p:par>
                          <p:cTn id="30" fill="hold">
                            <p:stCondLst>
                              <p:cond delay="0"/>
                            </p:stCondLst>
                            <p:childTnLst>
                              <p:par>
                                <p:cTn id="31" presetClass="entr" nodeType="afterEffect" presetSubtype="0" presetID="1" grpId="2" fill="hold">
                                  <p:stCondLst>
                                    <p:cond delay="0"/>
                                  </p:stCondLst>
                                  <p:iterate type="el" backwards="0">
                                    <p:tmAbs val="0"/>
                                  </p:iterate>
                                  <p:childTnLst>
                                    <p:set>
                                      <p:cBhvr>
                                        <p:cTn id="32" fill="hold"/>
                                        <p:tgtEl>
                                          <p:spTgt spid="445">
                                            <p:txEl>
                                              <p:pRg st="6" end="6"/>
                                            </p:txEl>
                                          </p:spTgt>
                                        </p:tgtEl>
                                        <p:attrNameLst>
                                          <p:attrName>style.visibility</p:attrName>
                                        </p:attrNameLst>
                                      </p:cBhvr>
                                      <p:to>
                                        <p:strVal val="visible"/>
                                      </p:to>
                                    </p:set>
                                  </p:childTnLst>
                                </p:cTn>
                              </p:par>
                            </p:childTnLst>
                          </p:cTn>
                        </p:par>
                        <p:par>
                          <p:cTn id="33" fill="hold">
                            <p:stCondLst>
                              <p:cond delay="0"/>
                            </p:stCondLst>
                            <p:childTnLst>
                              <p:par>
                                <p:cTn id="34" presetClass="entr" nodeType="afterEffect" presetSubtype="0" presetID="1" grpId="2" fill="hold">
                                  <p:stCondLst>
                                    <p:cond delay="0"/>
                                  </p:stCondLst>
                                  <p:iterate type="el" backwards="0">
                                    <p:tmAbs val="0"/>
                                  </p:iterate>
                                  <p:childTnLst>
                                    <p:set>
                                      <p:cBhvr>
                                        <p:cTn id="35" fill="hold"/>
                                        <p:tgtEl>
                                          <p:spTgt spid="445">
                                            <p:txEl>
                                              <p:pRg st="7" end="7"/>
                                            </p:txEl>
                                          </p:spTgt>
                                        </p:tgtEl>
                                        <p:attrNameLst>
                                          <p:attrName>style.visibility</p:attrName>
                                        </p:attrNameLst>
                                      </p:cBhvr>
                                      <p:to>
                                        <p:strVal val="visible"/>
                                      </p:to>
                                    </p:set>
                                  </p:childTnLst>
                                </p:cTn>
                              </p:par>
                            </p:childTnLst>
                          </p:cTn>
                        </p:par>
                        <p:par>
                          <p:cTn id="36" fill="hold">
                            <p:stCondLst>
                              <p:cond delay="0"/>
                            </p:stCondLst>
                            <p:childTnLst>
                              <p:par>
                                <p:cTn id="37" presetClass="entr" nodeType="afterEffect" presetSubtype="0" presetID="1" grpId="2" fill="hold">
                                  <p:stCondLst>
                                    <p:cond delay="0"/>
                                  </p:stCondLst>
                                  <p:iterate type="el" backwards="0">
                                    <p:tmAbs val="0"/>
                                  </p:iterate>
                                  <p:childTnLst>
                                    <p:set>
                                      <p:cBhvr>
                                        <p:cTn id="38" fill="hold"/>
                                        <p:tgtEl>
                                          <p:spTgt spid="44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3" fill="hold">
                                  <p:stCondLst>
                                    <p:cond delay="0"/>
                                  </p:stCondLst>
                                  <p:iterate type="el" backwards="0">
                                    <p:tmAbs val="0"/>
                                  </p:iterate>
                                  <p:childTnLst>
                                    <p:set>
                                      <p:cBhvr>
                                        <p:cTn id="42" fill="hold"/>
                                        <p:tgtEl>
                                          <p:spTgt spid="446">
                                            <p:bg/>
                                          </p:spTgt>
                                        </p:tgtEl>
                                        <p:attrNameLst>
                                          <p:attrName>style.visibility</p:attrName>
                                        </p:attrNameLst>
                                      </p:cBhvr>
                                      <p:to>
                                        <p:strVal val="visible"/>
                                      </p:to>
                                    </p:set>
                                  </p:childTnLst>
                                </p:cTn>
                              </p:par>
                              <p:par>
                                <p:cTn id="43" presetClass="entr" nodeType="withEffect" presetSubtype="0" presetID="1" grpId="3" fill="hold">
                                  <p:stCondLst>
                                    <p:cond delay="0"/>
                                  </p:stCondLst>
                                  <p:iterate type="el" backwards="0">
                                    <p:tmAbs val="0"/>
                                  </p:iterate>
                                  <p:childTnLst>
                                    <p:set>
                                      <p:cBhvr>
                                        <p:cTn id="44" fill="hold"/>
                                        <p:tgtEl>
                                          <p:spTgt spid="446">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Class="entr" nodeType="clickEffect" presetSubtype="0" presetID="1" grpId="3" fill="hold">
                                  <p:stCondLst>
                                    <p:cond delay="0"/>
                                  </p:stCondLst>
                                  <p:iterate type="el" backwards="0">
                                    <p:tmAbs val="0"/>
                                  </p:iterate>
                                  <p:childTnLst>
                                    <p:set>
                                      <p:cBhvr>
                                        <p:cTn id="48" fill="hold"/>
                                        <p:tgtEl>
                                          <p:spTgt spid="446">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44" grpId="1"/>
      <p:bldP build="p" bldLvl="5" animBg="1" rev="0" advAuto="0" spid="445" grpId="2"/>
      <p:bldP build="p" bldLvl="5" animBg="1" rev="0" advAuto="0" spid="446" grpId="3"/>
    </p:bldLst>
  </p:timing>
</p:sld>
</file>

<file path=ppt/slides/slide6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8" name="Questions 28-38:"/>
          <p:cNvSpPr txBox="1"/>
          <p:nvPr>
            <p:ph type="title"/>
          </p:nvPr>
        </p:nvSpPr>
        <p:spPr>
          <a:xfrm>
            <a:off x="5784224" y="430663"/>
            <a:ext cx="18353838" cy="2634209"/>
          </a:xfrm>
          <a:prstGeom prst="rect">
            <a:avLst/>
          </a:prstGeom>
        </p:spPr>
        <p:txBody>
          <a:bodyPr/>
          <a:lstStyle/>
          <a:p>
            <a:pPr>
              <a:defRPr spc="-300" sz="11600"/>
            </a:pPr>
            <a:r>
              <a:t>Question </a:t>
            </a:r>
            <a:r>
              <a:t>31</a:t>
            </a:r>
            <a:r>
              <a:t>: </a:t>
            </a:r>
          </a:p>
        </p:txBody>
      </p:sp>
      <p:pic>
        <p:nvPicPr>
          <p:cNvPr id="44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50" name="Q31. In relation to Question 30, please explain your answer and provide evidence or your opinion to support further development of our approach."/>
          <p:cNvSpPr txBox="1"/>
          <p:nvPr/>
        </p:nvSpPr>
        <p:spPr>
          <a:xfrm>
            <a:off x="322221" y="3514304"/>
            <a:ext cx="23739559" cy="9480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633686">
              <a:lnSpc>
                <a:spcPct val="130000"/>
              </a:lnSpc>
              <a:spcBef>
                <a:spcPts val="1300"/>
              </a:spcBef>
              <a:defRPr sz="4000">
                <a:solidFill>
                  <a:srgbClr val="FFFFFF"/>
                </a:solidFill>
              </a:defRPr>
            </a:pPr>
            <a:r>
              <a:t>In relation to Question 30, please explain your answer and provide evidence or your opinion to support further development of our approach.</a:t>
            </a:r>
          </a:p>
          <a:p>
            <a:pPr lvl="1" algn="l" defTabSz="1633686">
              <a:lnSpc>
                <a:spcPct val="130000"/>
              </a:lnSpc>
              <a:spcBef>
                <a:spcPts val="1300"/>
              </a:spcBef>
              <a:defRPr sz="4000">
                <a:solidFill>
                  <a:srgbClr val="FFFFFF"/>
                </a:solidFill>
              </a:defRPr>
            </a:pPr>
          </a:p>
          <a:p>
            <a:pPr lvl="1" algn="l" defTabSz="1633686">
              <a:lnSpc>
                <a:spcPct val="130000"/>
              </a:lnSpc>
              <a:spcBef>
                <a:spcPts val="1300"/>
              </a:spcBef>
              <a:defRPr sz="4000">
                <a:solidFill>
                  <a:schemeClr val="accent2">
                    <a:satOff val="-45851"/>
                    <a:lumOff val="33039"/>
                  </a:schemeClr>
                </a:solidFill>
              </a:defRPr>
            </a:pPr>
            <a:r>
              <a:t>We have not answered question 30 because it is not possible to answer it accurately. As in relation to question 29 above, it would depend entirely on what your condition is, where you live and what support you have already received. Cash-strapped local authorities and NHS trusts will vary massively in the services they provide.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5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5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5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50">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50" grpId="1"/>
    </p:bldLst>
  </p:timing>
</p:sld>
</file>

<file path=ppt/slides/slide6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2" name="Questions 28-38:"/>
          <p:cNvSpPr txBox="1"/>
          <p:nvPr>
            <p:ph type="title"/>
          </p:nvPr>
        </p:nvSpPr>
        <p:spPr>
          <a:xfrm>
            <a:off x="5784224" y="430663"/>
            <a:ext cx="18353838" cy="2634209"/>
          </a:xfrm>
          <a:prstGeom prst="rect">
            <a:avLst/>
          </a:prstGeom>
        </p:spPr>
        <p:txBody>
          <a:bodyPr/>
          <a:lstStyle/>
          <a:p>
            <a:pPr>
              <a:defRPr spc="-300" sz="11600"/>
            </a:pPr>
            <a:r>
              <a:t>Question </a:t>
            </a:r>
            <a:r>
              <a:t>32</a:t>
            </a:r>
            <a:r>
              <a:t>: </a:t>
            </a:r>
          </a:p>
        </p:txBody>
      </p:sp>
      <p:pic>
        <p:nvPicPr>
          <p:cNvPr id="45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54" name="Q32. Which needs/costs that come with having a disability or health condition could local areas help with further?"/>
          <p:cNvSpPr txBox="1"/>
          <p:nvPr/>
        </p:nvSpPr>
        <p:spPr>
          <a:xfrm>
            <a:off x="325699" y="3187660"/>
            <a:ext cx="22030147" cy="6634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indent="278891" algn="l" defTabSz="1487385">
              <a:lnSpc>
                <a:spcPct val="104000"/>
              </a:lnSpc>
              <a:spcBef>
                <a:spcPts val="1200"/>
              </a:spcBef>
              <a:defRPr sz="3300">
                <a:solidFill>
                  <a:srgbClr val="FFFFFF"/>
                </a:solidFill>
              </a:defRPr>
            </a:pPr>
            <a:r>
              <a:t>Which needs/costs that come with having a disability or health condition could local areas help with further?</a:t>
            </a:r>
          </a:p>
        </p:txBody>
      </p:sp>
      <p:sp>
        <p:nvSpPr>
          <p:cNvPr id="455" name="Equipment and aids…"/>
          <p:cNvSpPr txBox="1"/>
          <p:nvPr/>
        </p:nvSpPr>
        <p:spPr>
          <a:xfrm>
            <a:off x="369124" y="3973929"/>
            <a:ext cx="20570442" cy="383224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1028521">
            <a:normAutofit fontScale="100000" lnSpcReduction="0"/>
          </a:bodyPr>
          <a:lstStyle/>
          <a:p>
            <a:pPr lvl="2" marL="1109472" indent="-426719" algn="l" defTabSz="1365468">
              <a:lnSpc>
                <a:spcPct val="116999"/>
              </a:lnSpc>
              <a:spcBef>
                <a:spcPts val="1100"/>
              </a:spcBef>
              <a:buSzPct val="40000"/>
              <a:buBlip>
                <a:blip r:embed="rId3"/>
              </a:buBlip>
              <a:defRPr sz="3300">
                <a:solidFill>
                  <a:srgbClr val="FFFFFF"/>
                </a:solidFill>
              </a:defRPr>
            </a:pPr>
            <a:r>
              <a:t>Equipment and aids</a:t>
            </a:r>
          </a:p>
          <a:p>
            <a:pPr lvl="2" marL="1109472" indent="-426719" algn="l" defTabSz="1365468">
              <a:lnSpc>
                <a:spcPct val="116999"/>
              </a:lnSpc>
              <a:spcBef>
                <a:spcPts val="1100"/>
              </a:spcBef>
              <a:buSzPct val="40000"/>
              <a:buBlip>
                <a:blip r:embed="rId3"/>
              </a:buBlip>
              <a:defRPr sz="3300">
                <a:solidFill>
                  <a:srgbClr val="FFFFFF"/>
                </a:solidFill>
              </a:defRPr>
            </a:pPr>
            <a:r>
              <a:t>Medical products</a:t>
            </a:r>
          </a:p>
          <a:p>
            <a:pPr lvl="2" marL="1109472" indent="-426719" algn="l" defTabSz="1365468">
              <a:lnSpc>
                <a:spcPct val="116999"/>
              </a:lnSpc>
              <a:spcBef>
                <a:spcPts val="1100"/>
              </a:spcBef>
              <a:buSzPct val="40000"/>
              <a:buBlip>
                <a:blip r:embed="rId3"/>
              </a:buBlip>
              <a:defRPr sz="3300">
                <a:solidFill>
                  <a:srgbClr val="FFFFFF"/>
                </a:solidFill>
              </a:defRPr>
            </a:pPr>
            <a:r>
              <a:t>Personal assistance (eg. help with household tasks)</a:t>
            </a:r>
          </a:p>
          <a:p>
            <a:pPr lvl="2" marL="1109472" indent="-426719" algn="l" defTabSz="1365468">
              <a:lnSpc>
                <a:spcPct val="116999"/>
              </a:lnSpc>
              <a:spcBef>
                <a:spcPts val="1100"/>
              </a:spcBef>
              <a:buSzPct val="40000"/>
              <a:buBlip>
                <a:blip r:embed="rId3"/>
              </a:buBlip>
              <a:defRPr sz="3300">
                <a:solidFill>
                  <a:srgbClr val="FFFFFF"/>
                </a:solidFill>
              </a:defRPr>
            </a:pPr>
            <a:r>
              <a:t>Health services</a:t>
            </a:r>
          </a:p>
          <a:p>
            <a:pPr lvl="2" marL="1109472" indent="-426719" algn="l" defTabSz="1365468">
              <a:lnSpc>
                <a:spcPct val="116999"/>
              </a:lnSpc>
              <a:spcBef>
                <a:spcPts val="1100"/>
              </a:spcBef>
              <a:buSzPct val="40000"/>
              <a:buBlip>
                <a:blip r:embed="rId3"/>
              </a:buBlip>
              <a:defRPr sz="3300">
                <a:solidFill>
                  <a:srgbClr val="FFFFFF"/>
                </a:solidFill>
              </a:defRPr>
            </a:pPr>
            <a:r>
              <a:t>Social care</a:t>
            </a:r>
          </a:p>
          <a:p>
            <a:pPr lvl="2" marL="1109472" indent="-426719" algn="l" defTabSz="1365468">
              <a:lnSpc>
                <a:spcPct val="116999"/>
              </a:lnSpc>
              <a:spcBef>
                <a:spcPts val="1100"/>
              </a:spcBef>
              <a:buSzPct val="40000"/>
              <a:buBlip>
                <a:blip r:embed="rId3"/>
              </a:buBlip>
              <a:defRPr sz="3300">
                <a:solidFill>
                  <a:srgbClr val="FFFFFF"/>
                </a:solidFill>
              </a:defRPr>
            </a:pPr>
            <a:r>
              <a:t>Respite</a:t>
            </a:r>
          </a:p>
          <a:p>
            <a:pPr lvl="2" marL="1109472" indent="-426719" algn="l" defTabSz="1365468">
              <a:lnSpc>
                <a:spcPct val="116999"/>
              </a:lnSpc>
              <a:spcBef>
                <a:spcPts val="1100"/>
              </a:spcBef>
              <a:buSzPct val="40000"/>
              <a:buBlip>
                <a:blip r:embed="rId3"/>
              </a:buBlip>
              <a:defRPr sz="3300">
                <a:solidFill>
                  <a:srgbClr val="FFFFFF"/>
                </a:solidFill>
              </a:defRPr>
            </a:pPr>
            <a:r>
              <a:t>Transport</a:t>
            </a:r>
          </a:p>
          <a:p>
            <a:pPr lvl="2" marL="1109472" indent="-426719" algn="l" defTabSz="1365468">
              <a:lnSpc>
                <a:spcPct val="116999"/>
              </a:lnSpc>
              <a:spcBef>
                <a:spcPts val="1100"/>
              </a:spcBef>
              <a:buSzPct val="40000"/>
              <a:buBlip>
                <a:blip r:embed="rId3"/>
              </a:buBlip>
              <a:defRPr sz="3300">
                <a:solidFill>
                  <a:srgbClr val="FFFFFF"/>
                </a:solidFill>
              </a:defRPr>
            </a:pPr>
            <a:r>
              <a:t>Utility costs</a:t>
            </a:r>
          </a:p>
          <a:p>
            <a:pPr lvl="2" marL="1109472" indent="-426719" algn="l" defTabSz="1365468">
              <a:lnSpc>
                <a:spcPct val="116999"/>
              </a:lnSpc>
              <a:spcBef>
                <a:spcPts val="1100"/>
              </a:spcBef>
              <a:buSzPct val="40000"/>
              <a:buBlip>
                <a:blip r:embed="rId3"/>
              </a:buBlip>
              <a:defRPr sz="3300">
                <a:solidFill>
                  <a:srgbClr val="FFFFFF"/>
                </a:solidFill>
              </a:defRPr>
            </a:pPr>
            <a:r>
              <a:t>Other</a:t>
            </a:r>
          </a:p>
        </p:txBody>
      </p:sp>
      <p:sp>
        <p:nvSpPr>
          <p:cNvPr id="456" name="Yield Sign"/>
          <p:cNvSpPr/>
          <p:nvPr/>
        </p:nvSpPr>
        <p:spPr>
          <a:xfrm>
            <a:off x="7186345" y="3371755"/>
            <a:ext cx="10011311" cy="10009509"/>
          </a:xfrm>
          <a:custGeom>
            <a:avLst/>
            <a:gdLst/>
            <a:ahLst/>
            <a:cxnLst>
              <a:cxn ang="0">
                <a:pos x="wd2" y="hd2"/>
              </a:cxn>
              <a:cxn ang="5400000">
                <a:pos x="wd2" y="hd2"/>
              </a:cxn>
              <a:cxn ang="10800000">
                <a:pos x="wd2" y="hd2"/>
              </a:cxn>
              <a:cxn ang="16200000">
                <a:pos x="wd2" y="hd2"/>
              </a:cxn>
            </a:cxnLst>
            <a:rect l="0" t="0" r="r" b="b"/>
            <a:pathLst>
              <a:path w="20975" h="21600" fill="norm" stroke="1" extrusionOk="0">
                <a:moveTo>
                  <a:pt x="1388" y="0"/>
                </a:moveTo>
                <a:cubicBezTo>
                  <a:pt x="357" y="0"/>
                  <a:pt x="-313" y="1117"/>
                  <a:pt x="148" y="2066"/>
                </a:cubicBezTo>
                <a:lnTo>
                  <a:pt x="9248" y="20811"/>
                </a:lnTo>
                <a:cubicBezTo>
                  <a:pt x="9503" y="21337"/>
                  <a:pt x="9996" y="21600"/>
                  <a:pt x="10488" y="21600"/>
                </a:cubicBezTo>
                <a:cubicBezTo>
                  <a:pt x="10980" y="21600"/>
                  <a:pt x="11472" y="21337"/>
                  <a:pt x="11728" y="20811"/>
                </a:cubicBezTo>
                <a:lnTo>
                  <a:pt x="20826" y="2066"/>
                </a:lnTo>
                <a:cubicBezTo>
                  <a:pt x="21287" y="1117"/>
                  <a:pt x="20617" y="0"/>
                  <a:pt x="19586" y="0"/>
                </a:cubicBezTo>
                <a:lnTo>
                  <a:pt x="1388" y="0"/>
                </a:lnTo>
                <a:close/>
                <a:moveTo>
                  <a:pt x="6239" y="3648"/>
                </a:moveTo>
                <a:lnTo>
                  <a:pt x="14737" y="3648"/>
                </a:lnTo>
                <a:cubicBezTo>
                  <a:pt x="15363" y="3648"/>
                  <a:pt x="15770" y="4328"/>
                  <a:pt x="15490" y="4905"/>
                </a:cubicBezTo>
                <a:lnTo>
                  <a:pt x="11241" y="13655"/>
                </a:lnTo>
                <a:cubicBezTo>
                  <a:pt x="10930" y="14295"/>
                  <a:pt x="10045" y="14295"/>
                  <a:pt x="9735" y="13655"/>
                </a:cubicBezTo>
                <a:lnTo>
                  <a:pt x="5486" y="4905"/>
                </a:lnTo>
                <a:cubicBezTo>
                  <a:pt x="5206" y="4328"/>
                  <a:pt x="5613" y="3648"/>
                  <a:pt x="6239" y="3648"/>
                </a:cubicBezTo>
                <a:close/>
              </a:path>
            </a:pathLst>
          </a:custGeom>
          <a:solidFill>
            <a:srgbClr val="FFFFFF"/>
          </a:solidFill>
          <a:ln w="25400">
            <a:solidFill>
              <a:schemeClr val="accent1"/>
            </a:solidFill>
          </a:ln>
        </p:spPr>
        <p:txBody>
          <a:bodyPr lIns="50800" tIns="50800" rIns="50800" bIns="50800" anchor="ctr"/>
          <a:lstStyle/>
          <a:p>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55">
                                            <p:bg/>
                                          </p:spTgt>
                                        </p:tgtEl>
                                        <p:attrNameLst>
                                          <p:attrName>style.visibility</p:attrName>
                                        </p:attrNameLst>
                                      </p:cBhvr>
                                      <p:to>
                                        <p:strVal val="visible"/>
                                      </p:to>
                                    </p:set>
                                  </p:childTnLst>
                                </p:cTn>
                              </p:par>
                              <p:par>
                                <p:cTn id="11" presetClass="entr" nodeType="withEffect" presetSubtype="0" presetID="1" grpId="2" fill="hold">
                                  <p:stCondLst>
                                    <p:cond delay="0"/>
                                  </p:stCondLst>
                                  <p:iterate type="el" backwards="0">
                                    <p:tmAbs val="0"/>
                                  </p:iterate>
                                  <p:childTnLst>
                                    <p:set>
                                      <p:cBhvr>
                                        <p:cTn id="12" fill="hold"/>
                                        <p:tgtEl>
                                          <p:spTgt spid="455">
                                            <p:txEl>
                                              <p:pRg st="0" end="0"/>
                                            </p:txEl>
                                          </p:spTgt>
                                        </p:tgtEl>
                                        <p:attrNameLst>
                                          <p:attrName>style.visibility</p:attrName>
                                        </p:attrNameLst>
                                      </p:cBhvr>
                                      <p:to>
                                        <p:strVal val="visible"/>
                                      </p:to>
                                    </p:set>
                                  </p:childTnLst>
                                </p:cTn>
                              </p:par>
                            </p:childTnLst>
                          </p:cTn>
                        </p:par>
                        <p:par>
                          <p:cTn id="13" fill="hold">
                            <p:stCondLst>
                              <p:cond delay="0"/>
                            </p:stCondLst>
                            <p:childTnLst>
                              <p:par>
                                <p:cTn id="14" presetClass="entr" nodeType="afterEffect" presetSubtype="0" presetID="1" grpId="2" fill="hold">
                                  <p:stCondLst>
                                    <p:cond delay="0"/>
                                  </p:stCondLst>
                                  <p:iterate type="el" backwards="0">
                                    <p:tmAbs val="0"/>
                                  </p:iterate>
                                  <p:childTnLst>
                                    <p:set>
                                      <p:cBhvr>
                                        <p:cTn id="15" fill="hold"/>
                                        <p:tgtEl>
                                          <p:spTgt spid="455">
                                            <p:txEl>
                                              <p:pRg st="1" end="1"/>
                                            </p:txEl>
                                          </p:spTgt>
                                        </p:tgtEl>
                                        <p:attrNameLst>
                                          <p:attrName>style.visibility</p:attrName>
                                        </p:attrNameLst>
                                      </p:cBhvr>
                                      <p:to>
                                        <p:strVal val="visible"/>
                                      </p:to>
                                    </p:set>
                                  </p:childTnLst>
                                </p:cTn>
                              </p:par>
                            </p:childTnLst>
                          </p:cTn>
                        </p:par>
                        <p:par>
                          <p:cTn id="16" fill="hold">
                            <p:stCondLst>
                              <p:cond delay="0"/>
                            </p:stCondLst>
                            <p:childTnLst>
                              <p:par>
                                <p:cTn id="17" presetClass="entr" nodeType="afterEffect" presetSubtype="0" presetID="1" grpId="2" fill="hold">
                                  <p:stCondLst>
                                    <p:cond delay="0"/>
                                  </p:stCondLst>
                                  <p:iterate type="el" backwards="0">
                                    <p:tmAbs val="0"/>
                                  </p:iterate>
                                  <p:childTnLst>
                                    <p:set>
                                      <p:cBhvr>
                                        <p:cTn id="18" fill="hold"/>
                                        <p:tgtEl>
                                          <p:spTgt spid="455">
                                            <p:txEl>
                                              <p:pRg st="2" end="2"/>
                                            </p:txEl>
                                          </p:spTgt>
                                        </p:tgtEl>
                                        <p:attrNameLst>
                                          <p:attrName>style.visibility</p:attrName>
                                        </p:attrNameLst>
                                      </p:cBhvr>
                                      <p:to>
                                        <p:strVal val="visible"/>
                                      </p:to>
                                    </p:set>
                                  </p:childTnLst>
                                </p:cTn>
                              </p:par>
                            </p:childTnLst>
                          </p:cTn>
                        </p:par>
                        <p:par>
                          <p:cTn id="19" fill="hold">
                            <p:stCondLst>
                              <p:cond delay="0"/>
                            </p:stCondLst>
                            <p:childTnLst>
                              <p:par>
                                <p:cTn id="20" presetClass="entr" nodeType="afterEffect" presetSubtype="0" presetID="1" grpId="2" fill="hold">
                                  <p:stCondLst>
                                    <p:cond delay="0"/>
                                  </p:stCondLst>
                                  <p:iterate type="el" backwards="0">
                                    <p:tmAbs val="0"/>
                                  </p:iterate>
                                  <p:childTnLst>
                                    <p:set>
                                      <p:cBhvr>
                                        <p:cTn id="21" fill="hold"/>
                                        <p:tgtEl>
                                          <p:spTgt spid="455">
                                            <p:txEl>
                                              <p:pRg st="3" end="3"/>
                                            </p:txEl>
                                          </p:spTgt>
                                        </p:tgtEl>
                                        <p:attrNameLst>
                                          <p:attrName>style.visibility</p:attrName>
                                        </p:attrNameLst>
                                      </p:cBhvr>
                                      <p:to>
                                        <p:strVal val="visible"/>
                                      </p:to>
                                    </p:set>
                                  </p:childTnLst>
                                </p:cTn>
                              </p:par>
                            </p:childTnLst>
                          </p:cTn>
                        </p:par>
                        <p:par>
                          <p:cTn id="22" fill="hold">
                            <p:stCondLst>
                              <p:cond delay="0"/>
                            </p:stCondLst>
                            <p:childTnLst>
                              <p:par>
                                <p:cTn id="23" presetClass="entr" nodeType="afterEffect" presetSubtype="0" presetID="1" grpId="2" fill="hold">
                                  <p:stCondLst>
                                    <p:cond delay="0"/>
                                  </p:stCondLst>
                                  <p:iterate type="el" backwards="0">
                                    <p:tmAbs val="0"/>
                                  </p:iterate>
                                  <p:childTnLst>
                                    <p:set>
                                      <p:cBhvr>
                                        <p:cTn id="24" fill="hold"/>
                                        <p:tgtEl>
                                          <p:spTgt spid="455">
                                            <p:txEl>
                                              <p:pRg st="4" end="4"/>
                                            </p:txEl>
                                          </p:spTgt>
                                        </p:tgtEl>
                                        <p:attrNameLst>
                                          <p:attrName>style.visibility</p:attrName>
                                        </p:attrNameLst>
                                      </p:cBhvr>
                                      <p:to>
                                        <p:strVal val="visible"/>
                                      </p:to>
                                    </p:set>
                                  </p:childTnLst>
                                </p:cTn>
                              </p:par>
                            </p:childTnLst>
                          </p:cTn>
                        </p:par>
                        <p:par>
                          <p:cTn id="25" fill="hold">
                            <p:stCondLst>
                              <p:cond delay="0"/>
                            </p:stCondLst>
                            <p:childTnLst>
                              <p:par>
                                <p:cTn id="26" presetClass="entr" nodeType="afterEffect" presetSubtype="0" presetID="1" grpId="2" fill="hold">
                                  <p:stCondLst>
                                    <p:cond delay="0"/>
                                  </p:stCondLst>
                                  <p:iterate type="el" backwards="0">
                                    <p:tmAbs val="0"/>
                                  </p:iterate>
                                  <p:childTnLst>
                                    <p:set>
                                      <p:cBhvr>
                                        <p:cTn id="27" fill="hold"/>
                                        <p:tgtEl>
                                          <p:spTgt spid="455">
                                            <p:txEl>
                                              <p:pRg st="5" end="5"/>
                                            </p:txEl>
                                          </p:spTgt>
                                        </p:tgtEl>
                                        <p:attrNameLst>
                                          <p:attrName>style.visibility</p:attrName>
                                        </p:attrNameLst>
                                      </p:cBhvr>
                                      <p:to>
                                        <p:strVal val="visible"/>
                                      </p:to>
                                    </p:set>
                                  </p:childTnLst>
                                </p:cTn>
                              </p:par>
                            </p:childTnLst>
                          </p:cTn>
                        </p:par>
                        <p:par>
                          <p:cTn id="28" fill="hold">
                            <p:stCondLst>
                              <p:cond delay="0"/>
                            </p:stCondLst>
                            <p:childTnLst>
                              <p:par>
                                <p:cTn id="29" presetClass="entr" nodeType="afterEffect" presetSubtype="0" presetID="1" grpId="2" fill="hold">
                                  <p:stCondLst>
                                    <p:cond delay="0"/>
                                  </p:stCondLst>
                                  <p:iterate type="el" backwards="0">
                                    <p:tmAbs val="0"/>
                                  </p:iterate>
                                  <p:childTnLst>
                                    <p:set>
                                      <p:cBhvr>
                                        <p:cTn id="30" fill="hold"/>
                                        <p:tgtEl>
                                          <p:spTgt spid="455">
                                            <p:txEl>
                                              <p:pRg st="6" end="6"/>
                                            </p:txEl>
                                          </p:spTgt>
                                        </p:tgtEl>
                                        <p:attrNameLst>
                                          <p:attrName>style.visibility</p:attrName>
                                        </p:attrNameLst>
                                      </p:cBhvr>
                                      <p:to>
                                        <p:strVal val="visible"/>
                                      </p:to>
                                    </p:set>
                                  </p:childTnLst>
                                </p:cTn>
                              </p:par>
                            </p:childTnLst>
                          </p:cTn>
                        </p:par>
                        <p:par>
                          <p:cTn id="31" fill="hold">
                            <p:stCondLst>
                              <p:cond delay="0"/>
                            </p:stCondLst>
                            <p:childTnLst>
                              <p:par>
                                <p:cTn id="32" presetClass="entr" nodeType="afterEffect" presetSubtype="0" presetID="1" grpId="2" fill="hold">
                                  <p:stCondLst>
                                    <p:cond delay="0"/>
                                  </p:stCondLst>
                                  <p:iterate type="el" backwards="0">
                                    <p:tmAbs val="0"/>
                                  </p:iterate>
                                  <p:childTnLst>
                                    <p:set>
                                      <p:cBhvr>
                                        <p:cTn id="33" fill="hold"/>
                                        <p:tgtEl>
                                          <p:spTgt spid="455">
                                            <p:txEl>
                                              <p:pRg st="7" end="7"/>
                                            </p:txEl>
                                          </p:spTgt>
                                        </p:tgtEl>
                                        <p:attrNameLst>
                                          <p:attrName>style.visibility</p:attrName>
                                        </p:attrNameLst>
                                      </p:cBhvr>
                                      <p:to>
                                        <p:strVal val="visible"/>
                                      </p:to>
                                    </p:set>
                                  </p:childTnLst>
                                </p:cTn>
                              </p:par>
                            </p:childTnLst>
                          </p:cTn>
                        </p:par>
                        <p:par>
                          <p:cTn id="34" fill="hold">
                            <p:stCondLst>
                              <p:cond delay="0"/>
                            </p:stCondLst>
                            <p:childTnLst>
                              <p:par>
                                <p:cTn id="35" presetClass="entr" nodeType="afterEffect" presetSubtype="0" presetID="1" grpId="2" fill="hold">
                                  <p:stCondLst>
                                    <p:cond delay="0"/>
                                  </p:stCondLst>
                                  <p:iterate type="el" backwards="0">
                                    <p:tmAbs val="0"/>
                                  </p:iterate>
                                  <p:childTnLst>
                                    <p:set>
                                      <p:cBhvr>
                                        <p:cTn id="36" fill="hold"/>
                                        <p:tgtEl>
                                          <p:spTgt spid="455">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3" fill="hold">
                                  <p:stCondLst>
                                    <p:cond delay="0"/>
                                  </p:stCondLst>
                                  <p:iterate type="el" backwards="0">
                                    <p:tmAbs val="0"/>
                                  </p:iterate>
                                  <p:childTnLst>
                                    <p:set>
                                      <p:cBhvr>
                                        <p:cTn id="40" fill="hold"/>
                                        <p:tgtEl>
                                          <p:spTgt spid="45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56" grpId="3"/>
      <p:bldP build="whole" bldLvl="1" animBg="1" rev="0" advAuto="0" spid="454" grpId="1"/>
      <p:bldP build="p" bldLvl="5" animBg="1" rev="0" advAuto="0" spid="455" grpId="2"/>
    </p:bldLst>
  </p:timing>
</p:sld>
</file>

<file path=ppt/slides/slide6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8" name="Questions 28-38:"/>
          <p:cNvSpPr txBox="1"/>
          <p:nvPr>
            <p:ph type="title"/>
          </p:nvPr>
        </p:nvSpPr>
        <p:spPr>
          <a:xfrm>
            <a:off x="5784224" y="430663"/>
            <a:ext cx="18353838" cy="2634209"/>
          </a:xfrm>
          <a:prstGeom prst="rect">
            <a:avLst/>
          </a:prstGeom>
        </p:spPr>
        <p:txBody>
          <a:bodyPr/>
          <a:lstStyle/>
          <a:p>
            <a:pPr>
              <a:defRPr spc="-300" sz="11600"/>
            </a:pPr>
            <a:r>
              <a:t>Question 3</a:t>
            </a:r>
            <a:r>
              <a:t>3</a:t>
            </a:r>
            <a:r>
              <a:t>: </a:t>
            </a:r>
          </a:p>
        </p:txBody>
      </p:sp>
      <p:pic>
        <p:nvPicPr>
          <p:cNvPr id="45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60" name="Q33. In relation to Question 32, please explain your answer and provide evidence or your opinion to support further development of our approach.…"/>
          <p:cNvSpPr txBox="1"/>
          <p:nvPr/>
        </p:nvSpPr>
        <p:spPr>
          <a:xfrm>
            <a:off x="127000" y="3724533"/>
            <a:ext cx="24130000" cy="771785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219168">
              <a:lnSpc>
                <a:spcPct val="130000"/>
              </a:lnSpc>
              <a:spcBef>
                <a:spcPts val="1000"/>
              </a:spcBef>
              <a:defRPr sz="4000">
                <a:solidFill>
                  <a:srgbClr val="FFFFFF"/>
                </a:solidFill>
              </a:defRPr>
            </a:pPr>
            <a:r>
              <a:t>In relation to Question 32, please explain your answer and provide evidence or your opinion to support further development of our approach.</a:t>
            </a:r>
          </a:p>
          <a:p>
            <a:pPr lvl="1" algn="l" defTabSz="1219168">
              <a:lnSpc>
                <a:spcPct val="130000"/>
              </a:lnSpc>
              <a:spcBef>
                <a:spcPts val="1000"/>
              </a:spcBef>
              <a:defRPr sz="4000">
                <a:solidFill>
                  <a:srgbClr val="FFFFFF"/>
                </a:solidFill>
              </a:defRPr>
            </a:pPr>
          </a:p>
          <a:p>
            <a:pPr lvl="1" algn="l" defTabSz="1219168">
              <a:lnSpc>
                <a:spcPct val="130000"/>
              </a:lnSpc>
              <a:spcBef>
                <a:spcPts val="1000"/>
              </a:spcBef>
              <a:defRPr sz="4000">
                <a:solidFill>
                  <a:schemeClr val="accent2">
                    <a:satOff val="-45851"/>
                    <a:lumOff val="33039"/>
                  </a:schemeClr>
                </a:solidFill>
              </a:defRPr>
            </a:pPr>
            <a:r>
              <a:t>None. Local authorities and NHS trusts are already overwhelmed by costs and do not have the resources to take on additional provision.</a:t>
            </a:r>
          </a:p>
          <a:p>
            <a:pPr lvl="1" algn="l" defTabSz="1219168">
              <a:lnSpc>
                <a:spcPct val="130000"/>
              </a:lnSpc>
              <a:spcBef>
                <a:spcPts val="1000"/>
              </a:spcBef>
              <a:defRPr sz="4000">
                <a:solidFill>
                  <a:schemeClr val="accent2">
                    <a:satOff val="-45851"/>
                    <a:lumOff val="33039"/>
                  </a:schemeClr>
                </a:solidFill>
              </a:defRPr>
            </a:pPr>
          </a:p>
          <a:p>
            <a:pPr lvl="1" algn="l" defTabSz="1219168">
              <a:lnSpc>
                <a:spcPct val="130000"/>
              </a:lnSpc>
              <a:spcBef>
                <a:spcPts val="1000"/>
              </a:spcBef>
              <a:defRPr sz="4000">
                <a:solidFill>
                  <a:srgbClr val="FF40FF"/>
                </a:solidFill>
              </a:defRPr>
            </a:pPr>
            <a:r>
              <a:t>They shouldn’t have any. Because individuals should be able to decide their own priorities and have the resources, via cash payments of PIP, to meet them.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6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6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6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6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6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6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460">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60" grpId="1"/>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Quick Response - post or email your views"/>
          <p:cNvSpPr txBox="1"/>
          <p:nvPr>
            <p:ph type="title"/>
          </p:nvPr>
        </p:nvSpPr>
        <p:spPr>
          <a:xfrm>
            <a:off x="6068862" y="952500"/>
            <a:ext cx="17108638" cy="1433164"/>
          </a:xfrm>
          <a:prstGeom prst="rect">
            <a:avLst/>
          </a:prstGeom>
        </p:spPr>
        <p:txBody>
          <a:bodyPr/>
          <a:lstStyle>
            <a:lvl1pPr defTabSz="1414234">
              <a:defRPr spc="-200" sz="6700"/>
            </a:lvl1pPr>
          </a:lstStyle>
          <a:p>
            <a:pPr/>
            <a:r>
              <a:t>Quick Response - post or email your views</a:t>
            </a:r>
          </a:p>
        </p:txBody>
      </p:sp>
      <p:sp>
        <p:nvSpPr>
          <p:cNvPr id="197" name="Possible response…"/>
          <p:cNvSpPr txBox="1"/>
          <p:nvPr>
            <p:ph type="body" sz="half" idx="1"/>
          </p:nvPr>
        </p:nvSpPr>
        <p:spPr>
          <a:xfrm>
            <a:off x="1140673" y="7448816"/>
            <a:ext cx="22820686" cy="5516078"/>
          </a:xfrm>
          <a:prstGeom prst="rect">
            <a:avLst/>
          </a:prstGeom>
        </p:spPr>
        <p:txBody>
          <a:bodyPr lIns="50800" tIns="50800" rIns="50800" bIns="50800"/>
          <a:lstStyle/>
          <a:p>
            <a:pPr lvl="2" marL="0" indent="384047" defTabSz="1659045">
              <a:lnSpc>
                <a:spcPct val="135000"/>
              </a:lnSpc>
              <a:buSzTx/>
              <a:buNone/>
              <a:defRPr b="0" sz="4032">
                <a:solidFill>
                  <a:srgbClr val="0096FF"/>
                </a:solidFill>
              </a:defRPr>
            </a:pPr>
            <a:r>
              <a:rPr u="sng">
                <a:uFill>
                  <a:solidFill>
                    <a:srgbClr val="0000FF"/>
                  </a:solidFill>
                </a:uFill>
                <a:hlinkClick r:id="rId2" invalidUrl="" action="" tgtFrame="" tooltip="" history="1" highlightClick="0" endSnd="0"/>
              </a:rPr>
              <a:t>consultation.modernisingsupport@DWP.GOV.UK</a:t>
            </a:r>
          </a:p>
          <a:p>
            <a:pPr lvl="2" marL="0" indent="384047" defTabSz="1659045">
              <a:lnSpc>
                <a:spcPct val="135000"/>
              </a:lnSpc>
              <a:buSzTx/>
              <a:buNone/>
              <a:defRPr b="0" sz="4032"/>
            </a:pPr>
            <a:r>
              <a:t>Subject: </a:t>
            </a:r>
          </a:p>
          <a:p>
            <a:pPr lvl="2" marL="0" indent="384047" defTabSz="1659045">
              <a:lnSpc>
                <a:spcPct val="135000"/>
              </a:lnSpc>
              <a:buSzTx/>
              <a:buNone/>
              <a:defRPr b="0" sz="4032"/>
            </a:pPr>
            <a:r>
              <a:t>Modernising support for independent living: the health and disability green paper</a:t>
            </a:r>
          </a:p>
          <a:p>
            <a:pPr lvl="2" marL="0" indent="384047" defTabSz="1659045">
              <a:lnSpc>
                <a:spcPct val="135000"/>
              </a:lnSpc>
              <a:buSzTx/>
              <a:buNone/>
              <a:defRPr b="0" sz="4032"/>
            </a:pPr>
          </a:p>
          <a:p>
            <a:pPr marL="640079" indent="-640079" defTabSz="2048203">
              <a:lnSpc>
                <a:spcPct val="120000"/>
              </a:lnSpc>
              <a:buSzPct val="123000"/>
              <a:buChar char="•"/>
              <a:defRPr b="0" sz="4032"/>
            </a:pPr>
            <a:r>
              <a:t>I completely object to this reform and I think all the proposals should be abandoned</a:t>
            </a:r>
          </a:p>
          <a:p>
            <a:pPr marL="640079" indent="-640079" defTabSz="2048203">
              <a:lnSpc>
                <a:spcPct val="120000"/>
              </a:lnSpc>
              <a:buSzPct val="123000"/>
              <a:buChar char="•"/>
              <a:defRPr b="0" sz="4032"/>
            </a:pPr>
            <a:r>
              <a:t>Any proposals to reform PIP should be undertaken in genuine co-production with Disabled People and have our safety and dignity at its core.</a:t>
            </a:r>
          </a:p>
        </p:txBody>
      </p:sp>
      <p:pic>
        <p:nvPicPr>
          <p:cNvPr id="198" name="GMCDP logo white no box.jpg" descr="GMCDP logo white no box.jpg"/>
          <p:cNvPicPr>
            <a:picLocks noChangeAspect="1"/>
          </p:cNvPicPr>
          <p:nvPr/>
        </p:nvPicPr>
        <p:blipFill>
          <a:blip r:embed="rId3">
            <a:extLst/>
          </a:blip>
          <a:stretch>
            <a:fillRect/>
          </a:stretch>
        </p:blipFill>
        <p:spPr>
          <a:xfrm>
            <a:off x="297186" y="348435"/>
            <a:ext cx="5095305" cy="2634209"/>
          </a:xfrm>
          <a:prstGeom prst="rect">
            <a:avLst/>
          </a:prstGeom>
          <a:ln w="12700">
            <a:miter lim="400000"/>
          </a:ln>
        </p:spPr>
      </p:pic>
      <p:pic>
        <p:nvPicPr>
          <p:cNvPr id="199" name="GMCDP_illustrations GREEN SOLID_beaing heard making noise.png" descr="GMCDP_illustrations GREEN SOLID_beaing heard making noise.png"/>
          <p:cNvPicPr>
            <a:picLocks noChangeAspect="1"/>
          </p:cNvPicPr>
          <p:nvPr/>
        </p:nvPicPr>
        <p:blipFill>
          <a:blip r:embed="rId4">
            <a:extLst/>
          </a:blip>
          <a:stretch>
            <a:fillRect/>
          </a:stretch>
        </p:blipFill>
        <p:spPr>
          <a:xfrm>
            <a:off x="10605993" y="3444800"/>
            <a:ext cx="3172014" cy="3173483"/>
          </a:xfrm>
          <a:prstGeom prst="rect">
            <a:avLst/>
          </a:prstGeom>
          <a:ln w="12700">
            <a:miter lim="400000"/>
          </a:ln>
        </p:spPr>
      </p:pic>
    </p:spTree>
  </p:cSld>
  <p:clrMapOvr>
    <a:masterClrMapping/>
  </p:clrMapOvr>
  <p:transition xmlns:p14="http://schemas.microsoft.com/office/powerpoint/2010/main" spd="med" advClick="1"/>
</p:sld>
</file>

<file path=ppt/slides/slide7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2" name="Questions 28-38:"/>
          <p:cNvSpPr txBox="1"/>
          <p:nvPr>
            <p:ph type="title"/>
          </p:nvPr>
        </p:nvSpPr>
        <p:spPr>
          <a:xfrm>
            <a:off x="5784224" y="430663"/>
            <a:ext cx="18353838" cy="2634209"/>
          </a:xfrm>
          <a:prstGeom prst="rect">
            <a:avLst/>
          </a:prstGeom>
        </p:spPr>
        <p:txBody>
          <a:bodyPr/>
          <a:lstStyle/>
          <a:p>
            <a:pPr>
              <a:defRPr spc="-300" sz="11600"/>
            </a:pPr>
            <a:r>
              <a:t>Question </a:t>
            </a:r>
            <a:r>
              <a:t>34</a:t>
            </a:r>
            <a:r>
              <a:t>: </a:t>
            </a:r>
          </a:p>
        </p:txBody>
      </p:sp>
      <p:pic>
        <p:nvPicPr>
          <p:cNvPr id="46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64" name="Q33. In relation to Question 32, please explain your answer and provide evidence or your opinion to support further development of our approach.…"/>
          <p:cNvSpPr txBox="1"/>
          <p:nvPr/>
        </p:nvSpPr>
        <p:spPr>
          <a:xfrm>
            <a:off x="333760" y="3337073"/>
            <a:ext cx="23716480" cy="95433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219168">
              <a:lnSpc>
                <a:spcPct val="130000"/>
              </a:lnSpc>
              <a:spcBef>
                <a:spcPts val="1000"/>
              </a:spcBef>
              <a:defRPr sz="4000">
                <a:solidFill>
                  <a:srgbClr val="FFFFFF"/>
                </a:solidFill>
              </a:defRPr>
            </a:pPr>
            <a:r>
              <a:t>If we align the support offered by PIP into existing local authority and NHS services how could this improve things for disabled people and people with health conditions?</a:t>
            </a:r>
          </a:p>
          <a:p>
            <a:pPr lvl="1" algn="l" defTabSz="1219168">
              <a:lnSpc>
                <a:spcPct val="130000"/>
              </a:lnSpc>
              <a:spcBef>
                <a:spcPts val="1000"/>
              </a:spcBef>
              <a:defRPr sz="4000">
                <a:solidFill>
                  <a:srgbClr val="FFFFFF"/>
                </a:solidFill>
              </a:defRPr>
            </a:pPr>
          </a:p>
          <a:p>
            <a:pPr lvl="1" algn="l" defTabSz="1219168">
              <a:lnSpc>
                <a:spcPct val="130000"/>
              </a:lnSpc>
              <a:spcBef>
                <a:spcPts val="1000"/>
              </a:spcBef>
              <a:defRPr sz="4000">
                <a:solidFill>
                  <a:schemeClr val="accent2">
                    <a:satOff val="-45851"/>
                    <a:lumOff val="33039"/>
                  </a:schemeClr>
                </a:solidFill>
              </a:defRPr>
            </a:pPr>
            <a:r>
              <a:t>It couldn’t improve things, it would be a disaster. Funding from central government to local authorities and NHS trusts would inevitably be insufficient to meet the level of need and would be further squeezed over time. Central government would blame local authorities for inefficient use of funds and local authorities would blame central government for inadequate funding. Disabled people would be left powerless between the two parties. In addition, it would entirely remove disabled claimants’ opportunity to make their own decisions about what their priorities are and how to maintain their personal independence.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6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6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6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64">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64" grpId="1"/>
    </p:bldLst>
  </p:timing>
</p:sld>
</file>

<file path=ppt/slides/slide7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6" name="Questions 28-38:"/>
          <p:cNvSpPr txBox="1"/>
          <p:nvPr>
            <p:ph type="title"/>
          </p:nvPr>
        </p:nvSpPr>
        <p:spPr>
          <a:xfrm>
            <a:off x="5784224" y="430663"/>
            <a:ext cx="18353838" cy="2634209"/>
          </a:xfrm>
          <a:prstGeom prst="rect">
            <a:avLst/>
          </a:prstGeom>
        </p:spPr>
        <p:txBody>
          <a:bodyPr/>
          <a:lstStyle/>
          <a:p>
            <a:pPr>
              <a:defRPr spc="-300" sz="11600"/>
            </a:pPr>
            <a:r>
              <a:t>Question </a:t>
            </a:r>
            <a:r>
              <a:t>34</a:t>
            </a:r>
            <a:r>
              <a:t>: </a:t>
            </a:r>
          </a:p>
        </p:txBody>
      </p:sp>
      <p:pic>
        <p:nvPicPr>
          <p:cNvPr id="467" name="GMCDP logo white no box.jpg" descr="GMCDP logo white no box.jpg"/>
          <p:cNvPicPr>
            <a:picLocks noChangeAspect="1"/>
          </p:cNvPicPr>
          <p:nvPr/>
        </p:nvPicPr>
        <p:blipFill>
          <a:blip r:embed="rId3">
            <a:extLst/>
          </a:blip>
          <a:stretch>
            <a:fillRect/>
          </a:stretch>
        </p:blipFill>
        <p:spPr>
          <a:xfrm>
            <a:off x="297186" y="348435"/>
            <a:ext cx="5095305" cy="2634209"/>
          </a:xfrm>
          <a:prstGeom prst="rect">
            <a:avLst/>
          </a:prstGeom>
          <a:ln w="12700">
            <a:miter lim="400000"/>
          </a:ln>
        </p:spPr>
      </p:pic>
      <p:sp>
        <p:nvSpPr>
          <p:cNvPr id="468" name="Q33. In relation to Question 32, please explain your answer and provide evidence or your opinion to support further development of our approach.…"/>
          <p:cNvSpPr txBox="1"/>
          <p:nvPr/>
        </p:nvSpPr>
        <p:spPr>
          <a:xfrm>
            <a:off x="333760" y="3337073"/>
            <a:ext cx="23716480" cy="1004050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024101">
              <a:lnSpc>
                <a:spcPct val="130000"/>
              </a:lnSpc>
              <a:spcBef>
                <a:spcPts val="1000"/>
              </a:spcBef>
              <a:defRPr sz="3359">
                <a:solidFill>
                  <a:srgbClr val="FFFFFF"/>
                </a:solidFill>
              </a:defRPr>
            </a:pPr>
            <a:r>
              <a:t>If we align the support offered by PIP into existing local authority and NHS services how could this improve things for disabled people and people with health conditions?</a:t>
            </a:r>
          </a:p>
          <a:p>
            <a:pPr lvl="1" algn="l" defTabSz="1024101">
              <a:lnSpc>
                <a:spcPct val="130000"/>
              </a:lnSpc>
              <a:spcBef>
                <a:spcPts val="1000"/>
              </a:spcBef>
              <a:defRPr sz="3359">
                <a:solidFill>
                  <a:srgbClr val="FF40FF"/>
                </a:solidFill>
              </a:defRPr>
            </a:pPr>
            <a:r>
              <a:t>We categorically oppose this proposal – it would be a dangerous total failure. There is no recent precedent that suggest that a combining of two vastly different systems of support would work – with Disabled people inevitably left worse off. Fundamentally, it would also remove our agency, choice and control as Disabled people by removing our ability to make our own decisions about our own priorities and what we want to spend our money on to maintain our personal independence.</a:t>
            </a:r>
          </a:p>
          <a:p>
            <a:pPr lvl="1" algn="l" defTabSz="1024101">
              <a:lnSpc>
                <a:spcPct val="130000"/>
              </a:lnSpc>
              <a:spcBef>
                <a:spcPts val="1000"/>
              </a:spcBef>
              <a:defRPr sz="3359">
                <a:solidFill>
                  <a:srgbClr val="009051"/>
                </a:solidFill>
              </a:defRPr>
            </a:pPr>
            <a:r>
              <a:t>PIP is non-means tested; local authority support usually is means-tested. This would be disastrous for Disabled People who are already more likely to live in poverty. For example, 69% working-age people referred to food banks in 2023 were disabled. That alone is shocking, but when you understand that it is more than three times the rate in the general population it is damning.</a:t>
            </a:r>
          </a:p>
          <a:p>
            <a:pPr lvl="1" algn="l" defTabSz="1024101">
              <a:lnSpc>
                <a:spcPct val="130000"/>
              </a:lnSpc>
              <a:spcBef>
                <a:spcPts val="1000"/>
              </a:spcBef>
              <a:defRPr sz="3359">
                <a:solidFill>
                  <a:srgbClr val="009051"/>
                </a:solidFill>
              </a:defRPr>
            </a:pPr>
            <a:r>
              <a:t>The waiting time for NHS and/or Local Authority support is also horrendous - NHS waits of 70 weeks for a first appointment are reported in some areas; it can take over 2 years to get a ramp installed at your (owned/mortgaged) home and this may not be possible at all in private rented accommodation. The PIP process is substantially quicker than this and puts cash in the hands of disabled people to spend it how best meets their needs.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6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6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6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6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6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68" grpId="1"/>
    </p:bldLst>
  </p:timing>
</p:sld>
</file>

<file path=ppt/slides/slide7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2" name="Questions 28-38:"/>
          <p:cNvSpPr txBox="1"/>
          <p:nvPr>
            <p:ph type="title"/>
          </p:nvPr>
        </p:nvSpPr>
        <p:spPr>
          <a:xfrm>
            <a:off x="5784224" y="430663"/>
            <a:ext cx="18353838" cy="2634209"/>
          </a:xfrm>
          <a:prstGeom prst="rect">
            <a:avLst/>
          </a:prstGeom>
        </p:spPr>
        <p:txBody>
          <a:bodyPr/>
          <a:lstStyle/>
          <a:p>
            <a:pPr>
              <a:defRPr spc="-300" sz="11600"/>
            </a:pPr>
            <a:r>
              <a:t>Question </a:t>
            </a:r>
            <a:r>
              <a:t>35</a:t>
            </a:r>
            <a:r>
              <a:t>: </a:t>
            </a:r>
          </a:p>
        </p:txBody>
      </p:sp>
      <p:pic>
        <p:nvPicPr>
          <p:cNvPr id="47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74" name="Q33. In relation to Question 32, please explain your answer and provide evidence or your opinion to support further development of our approach.…"/>
          <p:cNvSpPr txBox="1"/>
          <p:nvPr/>
        </p:nvSpPr>
        <p:spPr>
          <a:xfrm>
            <a:off x="365845" y="3467353"/>
            <a:ext cx="23792768" cy="976722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219168">
              <a:lnSpc>
                <a:spcPct val="130000"/>
              </a:lnSpc>
              <a:spcBef>
                <a:spcPts val="1000"/>
              </a:spcBef>
              <a:defRPr sz="4000">
                <a:solidFill>
                  <a:srgbClr val="FFFFFF"/>
                </a:solidFill>
              </a:defRPr>
            </a:pPr>
            <a:r>
              <a:t>Do you think aligning PIP with local authority and NHS services could reduce the number of assessments a person with a disability or health condition would have to undergo? Would this help to reduce duplication?</a:t>
            </a:r>
          </a:p>
          <a:p>
            <a:pPr lvl="1" algn="l" defTabSz="1219168">
              <a:lnSpc>
                <a:spcPct val="130000"/>
              </a:lnSpc>
              <a:spcBef>
                <a:spcPts val="1000"/>
              </a:spcBef>
              <a:defRPr sz="4000">
                <a:solidFill>
                  <a:srgbClr val="FFFFFF"/>
                </a:solidFill>
              </a:defRPr>
            </a:pPr>
          </a:p>
          <a:p>
            <a:pPr lvl="1" algn="l" defTabSz="1219168">
              <a:lnSpc>
                <a:spcPct val="130000"/>
              </a:lnSpc>
              <a:spcBef>
                <a:spcPts val="1000"/>
              </a:spcBef>
              <a:defRPr sz="4000">
                <a:solidFill>
                  <a:schemeClr val="accent2">
                    <a:satOff val="-45851"/>
                    <a:lumOff val="33039"/>
                  </a:schemeClr>
                </a:solidFill>
              </a:defRPr>
            </a:pPr>
            <a:r>
              <a:t>How could anyone possibly know the answer to this? Especially as different authorities would choose to meet people’s needs in different ways, leading to an utterly fragmented system. It might well be that in some areas you would have to undergo multiple assessments and in others very few.</a:t>
            </a:r>
          </a:p>
          <a:p>
            <a:pPr lvl="1" algn="l" defTabSz="1219168">
              <a:lnSpc>
                <a:spcPct val="130000"/>
              </a:lnSpc>
              <a:spcBef>
                <a:spcPts val="1000"/>
              </a:spcBef>
              <a:defRPr sz="4000">
                <a:solidFill>
                  <a:schemeClr val="accent2">
                    <a:satOff val="-45851"/>
                    <a:lumOff val="33039"/>
                  </a:schemeClr>
                </a:solidFill>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7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7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7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7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7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74">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74" grpId="1"/>
    </p:bldLst>
  </p:timing>
</p:sld>
</file>

<file path=ppt/slides/slide7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6" name="Questions 28-38:"/>
          <p:cNvSpPr txBox="1"/>
          <p:nvPr>
            <p:ph type="title"/>
          </p:nvPr>
        </p:nvSpPr>
        <p:spPr>
          <a:xfrm>
            <a:off x="5784224" y="430663"/>
            <a:ext cx="18353838" cy="2634209"/>
          </a:xfrm>
          <a:prstGeom prst="rect">
            <a:avLst/>
          </a:prstGeom>
        </p:spPr>
        <p:txBody>
          <a:bodyPr/>
          <a:lstStyle/>
          <a:p>
            <a:pPr>
              <a:defRPr spc="-300" sz="11600"/>
            </a:pPr>
            <a:r>
              <a:t>Question </a:t>
            </a:r>
            <a:r>
              <a:t>36</a:t>
            </a:r>
            <a:r>
              <a:t>: </a:t>
            </a:r>
          </a:p>
        </p:txBody>
      </p:sp>
      <p:pic>
        <p:nvPicPr>
          <p:cNvPr id="477"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78" name="Q33. In relation to Question 32, please explain your answer and provide evidence or your opinion to support further development of our approach.…"/>
          <p:cNvSpPr txBox="1"/>
          <p:nvPr/>
        </p:nvSpPr>
        <p:spPr>
          <a:xfrm>
            <a:off x="333760" y="3337073"/>
            <a:ext cx="23398620" cy="94567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219168">
              <a:lnSpc>
                <a:spcPct val="130000"/>
              </a:lnSpc>
              <a:spcBef>
                <a:spcPts val="1000"/>
              </a:spcBef>
              <a:defRPr sz="4000">
                <a:solidFill>
                  <a:srgbClr val="FFFFFF"/>
                </a:solidFill>
              </a:defRPr>
            </a:pPr>
            <a:r>
              <a:t>What disability support services in your community are the most important services or support to deliver?</a:t>
            </a:r>
          </a:p>
          <a:p>
            <a:pPr lvl="1" algn="l" defTabSz="1219168">
              <a:lnSpc>
                <a:spcPct val="130000"/>
              </a:lnSpc>
              <a:spcBef>
                <a:spcPts val="1000"/>
              </a:spcBef>
              <a:defRPr sz="4000">
                <a:solidFill>
                  <a:srgbClr val="FFFFFF"/>
                </a:solidFill>
              </a:defRPr>
            </a:pPr>
          </a:p>
          <a:p>
            <a:pPr lvl="1" algn="l" defTabSz="1219168">
              <a:lnSpc>
                <a:spcPct val="130000"/>
              </a:lnSpc>
              <a:spcBef>
                <a:spcPts val="1000"/>
              </a:spcBef>
              <a:defRPr sz="4000">
                <a:solidFill>
                  <a:schemeClr val="accent2">
                    <a:satOff val="-45851"/>
                    <a:lumOff val="33039"/>
                  </a:schemeClr>
                </a:solidFill>
              </a:defRPr>
            </a:pPr>
            <a:r>
              <a:t>This is another unanswerable question. All support services are important and their relative importance will depend upon the needs of any specific individual.</a:t>
            </a:r>
          </a:p>
          <a:p>
            <a:pPr lvl="1" algn="l" defTabSz="1219168">
              <a:lnSpc>
                <a:spcPct val="130000"/>
              </a:lnSpc>
              <a:spcBef>
                <a:spcPts val="1000"/>
              </a:spcBef>
              <a:defRPr sz="4000">
                <a:solidFill>
                  <a:schemeClr val="accent2">
                    <a:satOff val="-45851"/>
                    <a:lumOff val="33039"/>
                  </a:schemeClr>
                </a:solidFill>
              </a:defRPr>
            </a:pPr>
          </a:p>
          <a:p>
            <a:pPr lvl="1" algn="l" defTabSz="1219168">
              <a:lnSpc>
                <a:spcPct val="130000"/>
              </a:lnSpc>
              <a:spcBef>
                <a:spcPts val="1000"/>
              </a:spcBef>
              <a:defRPr sz="4000">
                <a:solidFill>
                  <a:srgbClr val="FF40FF"/>
                </a:solidFill>
              </a:defRPr>
            </a:pPr>
            <a:r>
              <a:t>This again is another question that is impossible for us to answer. Our community is diverse, and every Disabled person has our own specific needs. There is no way to rank which services are most important, and this is a reductive framing from the DWP.</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7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7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7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7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7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7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478">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78" grpId="1"/>
    </p:bldLst>
  </p:timing>
</p:sld>
</file>

<file path=ppt/slides/slide7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0" name="Questions 28-38:"/>
          <p:cNvSpPr txBox="1"/>
          <p:nvPr>
            <p:ph type="title"/>
          </p:nvPr>
        </p:nvSpPr>
        <p:spPr>
          <a:xfrm>
            <a:off x="5784224" y="430663"/>
            <a:ext cx="18353838" cy="2634209"/>
          </a:xfrm>
          <a:prstGeom prst="rect">
            <a:avLst/>
          </a:prstGeom>
        </p:spPr>
        <p:txBody>
          <a:bodyPr/>
          <a:lstStyle/>
          <a:p>
            <a:pPr>
              <a:defRPr spc="-300" sz="11600"/>
            </a:pPr>
            <a:r>
              <a:t>Question </a:t>
            </a:r>
            <a:r>
              <a:t>37</a:t>
            </a:r>
            <a:r>
              <a:t>: </a:t>
            </a:r>
          </a:p>
        </p:txBody>
      </p:sp>
      <p:pic>
        <p:nvPicPr>
          <p:cNvPr id="481"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82" name="Q33. In relation to Question 32, please explain your answer and provide evidence or your opinion to support further development of our approach.…"/>
          <p:cNvSpPr txBox="1"/>
          <p:nvPr/>
        </p:nvSpPr>
        <p:spPr>
          <a:xfrm>
            <a:off x="397373" y="3337073"/>
            <a:ext cx="23740688" cy="98353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219168">
              <a:lnSpc>
                <a:spcPct val="130000"/>
              </a:lnSpc>
              <a:spcBef>
                <a:spcPts val="1000"/>
              </a:spcBef>
              <a:defRPr sz="4000">
                <a:solidFill>
                  <a:srgbClr val="FFFFFF"/>
                </a:solidFill>
              </a:defRPr>
            </a:pPr>
            <a:r>
              <a:t>How much flexibility should local areas have to decide their priorities in supporting people with disabilities and health conditions?</a:t>
            </a:r>
          </a:p>
          <a:p>
            <a:pPr lvl="1" algn="l" defTabSz="1219168">
              <a:lnSpc>
                <a:spcPct val="130000"/>
              </a:lnSpc>
              <a:spcBef>
                <a:spcPts val="1000"/>
              </a:spcBef>
              <a:defRPr sz="4000">
                <a:solidFill>
                  <a:srgbClr val="FFFFFF"/>
                </a:solidFill>
              </a:defRPr>
            </a:pPr>
          </a:p>
          <a:p>
            <a:pPr lvl="1" algn="l" defTabSz="1219168">
              <a:lnSpc>
                <a:spcPct val="130000"/>
              </a:lnSpc>
              <a:spcBef>
                <a:spcPts val="1000"/>
              </a:spcBef>
              <a:defRPr sz="4000">
                <a:solidFill>
                  <a:schemeClr val="accent2">
                    <a:satOff val="-45851"/>
                    <a:lumOff val="33039"/>
                  </a:schemeClr>
                </a:solidFill>
              </a:defRPr>
            </a:pPr>
            <a:r>
              <a:t>They shouldn’t have any. Because individuals should be able to decide their own priorities and have the resources, via cash payments of PIP, to meet them.</a:t>
            </a:r>
          </a:p>
          <a:p>
            <a:pPr lvl="1" algn="l" defTabSz="1219168">
              <a:lnSpc>
                <a:spcPct val="130000"/>
              </a:lnSpc>
              <a:spcBef>
                <a:spcPts val="1000"/>
              </a:spcBef>
              <a:defRPr sz="4000">
                <a:solidFill>
                  <a:schemeClr val="accent2">
                    <a:satOff val="-45851"/>
                    <a:lumOff val="33039"/>
                  </a:schemeClr>
                </a:solidFill>
              </a:defRPr>
            </a:pPr>
          </a:p>
          <a:p>
            <a:pPr lvl="1" algn="l" defTabSz="1219168">
              <a:lnSpc>
                <a:spcPct val="130000"/>
              </a:lnSpc>
              <a:spcBef>
                <a:spcPts val="1000"/>
              </a:spcBef>
              <a:defRPr sz="4000">
                <a:solidFill>
                  <a:srgbClr val="FF40FF"/>
                </a:solidFill>
              </a:defRPr>
            </a:pPr>
            <a:r>
              <a:t>None. The goal of PIP is to allows individuals to decide their own priorities via the cash- payments they receive. This should not change.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8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8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8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8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8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482">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82" grpId="1"/>
    </p:bldLst>
  </p:timing>
</p:sld>
</file>

<file path=ppt/slides/slide7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4" name="Questions 28-38:"/>
          <p:cNvSpPr txBox="1"/>
          <p:nvPr>
            <p:ph type="title"/>
          </p:nvPr>
        </p:nvSpPr>
        <p:spPr>
          <a:xfrm>
            <a:off x="5784224" y="430663"/>
            <a:ext cx="18353838" cy="2634209"/>
          </a:xfrm>
          <a:prstGeom prst="rect">
            <a:avLst/>
          </a:prstGeom>
        </p:spPr>
        <p:txBody>
          <a:bodyPr/>
          <a:lstStyle/>
          <a:p>
            <a:pPr>
              <a:defRPr spc="-300" sz="11600"/>
            </a:pPr>
            <a:r>
              <a:t>Question </a:t>
            </a:r>
            <a:r>
              <a:t>38</a:t>
            </a:r>
            <a:r>
              <a:t>: </a:t>
            </a:r>
          </a:p>
        </p:txBody>
      </p:sp>
      <p:pic>
        <p:nvPicPr>
          <p:cNvPr id="48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86" name="Q33. In relation to Question 32, please explain your answer and provide evidence or your opinion to support further development of our approach.…"/>
          <p:cNvSpPr txBox="1"/>
          <p:nvPr/>
        </p:nvSpPr>
        <p:spPr>
          <a:xfrm>
            <a:off x="366074" y="3337073"/>
            <a:ext cx="23771987" cy="95982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algn="l" defTabSz="1219168">
              <a:lnSpc>
                <a:spcPct val="130000"/>
              </a:lnSpc>
              <a:spcBef>
                <a:spcPts val="1000"/>
              </a:spcBef>
              <a:defRPr sz="4000">
                <a:solidFill>
                  <a:srgbClr val="FFFFFF"/>
                </a:solidFill>
              </a:defRPr>
            </a:pPr>
            <a:r>
              <a:t>What capacity and capability would be required to better align PIP with local authority and NHS services?</a:t>
            </a:r>
          </a:p>
          <a:p>
            <a:pPr lvl="1" algn="l" defTabSz="1219168">
              <a:lnSpc>
                <a:spcPct val="130000"/>
              </a:lnSpc>
              <a:spcBef>
                <a:spcPts val="1000"/>
              </a:spcBef>
              <a:defRPr sz="4000">
                <a:solidFill>
                  <a:srgbClr val="FFFFFF"/>
                </a:solidFill>
              </a:defRPr>
            </a:pPr>
          </a:p>
          <a:p>
            <a:pPr lvl="1" algn="l" defTabSz="1219168">
              <a:lnSpc>
                <a:spcPct val="130000"/>
              </a:lnSpc>
              <a:spcBef>
                <a:spcPts val="1000"/>
              </a:spcBef>
              <a:defRPr sz="4000">
                <a:solidFill>
                  <a:schemeClr val="accent2">
                    <a:satOff val="-45851"/>
                    <a:lumOff val="33039"/>
                  </a:schemeClr>
                </a:solidFill>
              </a:defRPr>
            </a:pPr>
            <a:r>
              <a:t>It’s hard to know what this question is even asking. But we don’t believe that there should be any attempt to align PIP with local authority and NHS services as they are so variable around the country. It would, in any case, simply be an attempt to introduce cuts through the back door.</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8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8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8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86">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86" grpId="1"/>
    </p:bldLst>
  </p:timing>
</p:sld>
</file>

<file path=ppt/slides/slide7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8" name="Question 39: (Compulsory)…"/>
          <p:cNvSpPr txBox="1"/>
          <p:nvPr>
            <p:ph type="title"/>
          </p:nvPr>
        </p:nvSpPr>
        <p:spPr>
          <a:xfrm>
            <a:off x="1243907" y="3372010"/>
            <a:ext cx="21896186" cy="3746673"/>
          </a:xfrm>
          <a:prstGeom prst="rect">
            <a:avLst/>
          </a:prstGeom>
        </p:spPr>
        <p:txBody>
          <a:bodyPr/>
          <a:lstStyle/>
          <a:p>
            <a:pPr algn="ctr" defTabSz="1804370">
              <a:lnSpc>
                <a:spcPct val="130000"/>
              </a:lnSpc>
              <a:spcBef>
                <a:spcPts val="4400"/>
              </a:spcBef>
              <a:defRPr spc="-200" sz="4900"/>
            </a:pPr>
            <a:r>
              <a:t>Question 39: (Compulsory)</a:t>
            </a:r>
            <a:endParaRPr spc="-111"/>
          </a:p>
          <a:p>
            <a:pPr algn="ctr" defTabSz="1804370">
              <a:lnSpc>
                <a:spcPct val="130000"/>
              </a:lnSpc>
              <a:spcBef>
                <a:spcPts val="4400"/>
              </a:spcBef>
              <a:defRPr spc="-200" sz="4900"/>
            </a:pPr>
            <a:r>
              <a:t>Are you an individual or an organisation supporting claimants applying for PIP?</a:t>
            </a:r>
          </a:p>
        </p:txBody>
      </p:sp>
      <p:pic>
        <p:nvPicPr>
          <p:cNvPr id="48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Tree>
  </p:cSld>
  <p:clrMapOvr>
    <a:masterClrMapping/>
  </p:clrMapOvr>
  <p:transition xmlns:p14="http://schemas.microsoft.com/office/powerpoint/2010/main" spd="med" advClick="1"/>
</p:sld>
</file>

<file path=ppt/slides/slide7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91" name="Green Paper Information  - Conclusion"/>
          <p:cNvSpPr txBox="1"/>
          <p:nvPr>
            <p:ph type="title"/>
          </p:nvPr>
        </p:nvSpPr>
        <p:spPr>
          <a:xfrm>
            <a:off x="5784224" y="430663"/>
            <a:ext cx="18353838" cy="2634209"/>
          </a:xfrm>
          <a:prstGeom prst="rect">
            <a:avLst/>
          </a:prstGeom>
        </p:spPr>
        <p:txBody>
          <a:bodyPr/>
          <a:lstStyle>
            <a:lvl1pPr>
              <a:defRPr spc="-200"/>
            </a:lvl1pPr>
          </a:lstStyle>
          <a:p>
            <a:pPr/>
            <a:r>
              <a:t>Green Paper Information  - Conclusion </a:t>
            </a:r>
          </a:p>
        </p:txBody>
      </p:sp>
      <p:pic>
        <p:nvPicPr>
          <p:cNvPr id="492"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93" name="“this Green Paper has sought to start a conversation that will enable us to better understand how best to support people with additional needs.”…"/>
          <p:cNvSpPr txBox="1"/>
          <p:nvPr/>
        </p:nvSpPr>
        <p:spPr>
          <a:xfrm>
            <a:off x="360985" y="3244950"/>
            <a:ext cx="23923968" cy="10065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726947" indent="-403858" algn="l" defTabSz="1292318">
              <a:lnSpc>
                <a:spcPct val="116999"/>
              </a:lnSpc>
              <a:buSzPct val="123000"/>
              <a:buChar char="•"/>
              <a:defRPr sz="3100">
                <a:solidFill>
                  <a:srgbClr val="FFFFFF"/>
                </a:solidFill>
              </a:defRPr>
            </a:pPr>
            <a:r>
              <a:t>“this Green Paper has sought to start a conversation that will enable us to better understand how best to support people with additional needs.”</a:t>
            </a:r>
          </a:p>
          <a:p>
            <a:pPr lvl="1" marL="726947" indent="-403858" algn="l" defTabSz="1292318">
              <a:lnSpc>
                <a:spcPct val="116999"/>
              </a:lnSpc>
              <a:buSzPct val="123000"/>
              <a:buChar char="•"/>
              <a:defRPr sz="3100">
                <a:solidFill>
                  <a:srgbClr val="FFFFFF"/>
                </a:solidFill>
              </a:defRPr>
            </a:pPr>
            <a:r>
              <a:t>"We know that any additional costs of having a disability or health condition vary significantly for individuals. We also recognise that, for some people, the current system does not contribute to meeting their needs in the most efficient or effective way. This is why we are consulting on ideas to reform the current system, as well as some ideas to fundamentally redesign the way we think about extra costs benefits.”</a:t>
            </a:r>
          </a:p>
          <a:p>
            <a:pPr lvl="1" marL="726947" indent="-403858" algn="l" defTabSz="1292318">
              <a:lnSpc>
                <a:spcPct val="116999"/>
              </a:lnSpc>
              <a:buSzPct val="123000"/>
              <a:buChar char="•"/>
              <a:defRPr sz="3100">
                <a:solidFill>
                  <a:srgbClr val="FFFFFF"/>
                </a:solidFill>
              </a:defRPr>
            </a:pPr>
            <a:r>
              <a:t>“To ensure financial support is fairly targeted and focused on people with the highest needs, we have looked at options to amend the eligibility criteria in PIP as well as reforming the PIP assessment so that it is more linked to a person’s condition."</a:t>
            </a:r>
          </a:p>
          <a:p>
            <a:pPr lvl="1" marL="726947" indent="-403858" algn="l" defTabSz="1292318">
              <a:lnSpc>
                <a:spcPct val="116999"/>
              </a:lnSpc>
              <a:buSzPct val="123000"/>
              <a:buChar char="•"/>
              <a:defRPr sz="3100">
                <a:solidFill>
                  <a:srgbClr val="FFFFFF"/>
                </a:solidFill>
              </a:defRPr>
            </a:pPr>
            <a:r>
              <a:t>“To determine whether the current functional PIP assessment is still the best way of assessing the need for additional support we are consulting on options to target the PIP assessment better and to explore whether there should be an assessment based on a person’s condition.”</a:t>
            </a:r>
          </a:p>
          <a:p>
            <a:pPr lvl="1" marL="726947" indent="-403858" algn="l" defTabSz="1292318">
              <a:lnSpc>
                <a:spcPct val="116999"/>
              </a:lnSpc>
              <a:buSzPct val="123000"/>
              <a:buChar char="•"/>
              <a:defRPr sz="3100">
                <a:solidFill>
                  <a:srgbClr val="FFFFFF"/>
                </a:solidFill>
              </a:defRPr>
            </a:pPr>
            <a:r>
              <a:t>“Finally, we have explored changes to how we deliver extra costs benefits for working aged adults, including considering options on moving away from a fixed cash benefit system, and want to explore how joining up support at a local level could better support disabled people to live independently.”</a:t>
            </a:r>
          </a:p>
          <a:p>
            <a:pPr lvl="1" marL="726947" indent="-403858" algn="l" defTabSz="1292318">
              <a:lnSpc>
                <a:spcPct val="116999"/>
              </a:lnSpc>
              <a:buSzPct val="123000"/>
              <a:buChar char="•"/>
              <a:defRPr sz="3100">
                <a:solidFill>
                  <a:srgbClr val="FFFFFF"/>
                </a:solidFill>
              </a:defRPr>
            </a:pPr>
            <a:r>
              <a:t>“We will hold Green Paper events to hear directly from disabled people.”</a:t>
            </a:r>
          </a:p>
          <a:p>
            <a:pPr lvl="1" marL="726947" indent="-403858" algn="l" defTabSz="1292318">
              <a:lnSpc>
                <a:spcPct val="116999"/>
              </a:lnSpc>
              <a:buSzPct val="123000"/>
              <a:buChar char="•"/>
              <a:defRPr sz="3100">
                <a:solidFill>
                  <a:srgbClr val="FFFFFF"/>
                </a:solidFill>
              </a:defRPr>
            </a:pPr>
            <a:r>
              <a:t>“We want to involve more disabled people and people with health conditions in shaping how we work.”</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9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93">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49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49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Class="entr" nodeType="clickEffect" presetSubtype="0" presetID="1" grpId="1" fill="hold">
                                  <p:stCondLst>
                                    <p:cond delay="0"/>
                                  </p:stCondLst>
                                  <p:iterate type="el" backwards="0">
                                    <p:tmAbs val="0"/>
                                  </p:iterate>
                                  <p:childTnLst>
                                    <p:set>
                                      <p:cBhvr>
                                        <p:cTn id="19" fill="hold"/>
                                        <p:tgtEl>
                                          <p:spTgt spid="49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0" presetID="1" grpId="1" fill="hold">
                                  <p:stCondLst>
                                    <p:cond delay="0"/>
                                  </p:stCondLst>
                                  <p:iterate type="el" backwards="0">
                                    <p:tmAbs val="0"/>
                                  </p:iterate>
                                  <p:childTnLst>
                                    <p:set>
                                      <p:cBhvr>
                                        <p:cTn id="23" fill="hold"/>
                                        <p:tgtEl>
                                          <p:spTgt spid="49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0" presetID="1" grpId="1" fill="hold">
                                  <p:stCondLst>
                                    <p:cond delay="0"/>
                                  </p:stCondLst>
                                  <p:iterate type="el" backwards="0">
                                    <p:tmAbs val="0"/>
                                  </p:iterate>
                                  <p:childTnLst>
                                    <p:set>
                                      <p:cBhvr>
                                        <p:cTn id="27" fill="hold"/>
                                        <p:tgtEl>
                                          <p:spTgt spid="49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Class="entr" nodeType="clickEffect" presetSubtype="0" presetID="1" grpId="1" fill="hold">
                                  <p:stCondLst>
                                    <p:cond delay="0"/>
                                  </p:stCondLst>
                                  <p:iterate type="el" backwards="0">
                                    <p:tmAbs val="0"/>
                                  </p:iterate>
                                  <p:childTnLst>
                                    <p:set>
                                      <p:cBhvr>
                                        <p:cTn id="31" fill="hold"/>
                                        <p:tgtEl>
                                          <p:spTgt spid="493">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93" grpId="1"/>
    </p:bldLst>
  </p:timing>
</p:sld>
</file>

<file path=ppt/slides/slide7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5" name="Green Paper Information  - Conclusion"/>
          <p:cNvSpPr txBox="1"/>
          <p:nvPr>
            <p:ph type="title"/>
          </p:nvPr>
        </p:nvSpPr>
        <p:spPr>
          <a:xfrm>
            <a:off x="5784224" y="430663"/>
            <a:ext cx="18353838" cy="2634209"/>
          </a:xfrm>
          <a:prstGeom prst="rect">
            <a:avLst/>
          </a:prstGeom>
        </p:spPr>
        <p:txBody>
          <a:bodyPr/>
          <a:lstStyle>
            <a:lvl1pPr>
              <a:defRPr spc="-200"/>
            </a:lvl1pPr>
          </a:lstStyle>
          <a:p>
            <a:pPr/>
            <a:r>
              <a:t>Green Paper Information  - Conclusion </a:t>
            </a:r>
          </a:p>
        </p:txBody>
      </p:sp>
      <p:pic>
        <p:nvPicPr>
          <p:cNvPr id="496"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497" name="“this Green Paper has sought to start a conversation that will enable us to better understand how best to support people with additional needs.”…"/>
          <p:cNvSpPr txBox="1"/>
          <p:nvPr/>
        </p:nvSpPr>
        <p:spPr>
          <a:xfrm>
            <a:off x="5762307" y="3463500"/>
            <a:ext cx="16135847" cy="925087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lvl="1" marL="726947" indent="-403858" algn="l" defTabSz="1292318">
              <a:lnSpc>
                <a:spcPct val="116999"/>
              </a:lnSpc>
              <a:buSzPct val="123000"/>
              <a:buChar char="•"/>
              <a:defRPr sz="3100">
                <a:solidFill>
                  <a:srgbClr val="FFFFFF"/>
                </a:solidFill>
              </a:defRPr>
            </a:pPr>
            <a:r>
              <a:t>“We will hold Green Paper events to hear directly from disabled people.”</a:t>
            </a:r>
          </a:p>
          <a:p>
            <a:pPr lvl="1" marL="726947" indent="-403858" algn="l" defTabSz="1292318">
              <a:lnSpc>
                <a:spcPct val="116999"/>
              </a:lnSpc>
              <a:buSzPct val="123000"/>
              <a:buChar char="•"/>
              <a:defRPr sz="3100">
                <a:solidFill>
                  <a:srgbClr val="FFFFFF"/>
                </a:solidFill>
              </a:defRPr>
            </a:pPr>
            <a:r>
              <a:t>“We want to involve more disabled people and people with health conditions in shaping how we work.”</a:t>
            </a:r>
          </a:p>
          <a:p>
            <a:pPr algn="l" defTabSz="1292318">
              <a:lnSpc>
                <a:spcPct val="116999"/>
              </a:lnSpc>
              <a:defRPr sz="3100">
                <a:solidFill>
                  <a:srgbClr val="FFFFFF"/>
                </a:solidFill>
              </a:defRPr>
            </a:pPr>
          </a:p>
          <a:p>
            <a:pPr algn="l" defTabSz="1292318">
              <a:lnSpc>
                <a:spcPct val="116999"/>
              </a:lnSpc>
              <a:defRPr sz="3100">
                <a:solidFill>
                  <a:srgbClr val="FFFFFF"/>
                </a:solidFill>
              </a:defRPr>
            </a:pPr>
            <a:r>
              <a:t>"Thank you for your interest in Modernising Support for Independent Living: The Health and Disability Green Paper. The consultation remains open but during the period in the run up to the General Election on 4 July 2024, we shall not be running any public face-to-face or virtual events. We shall provide an update on next steps for the consultation after the General Election.”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9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97">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1" fill="hold">
                                  <p:stCondLst>
                                    <p:cond delay="0"/>
                                  </p:stCondLst>
                                  <p:iterate type="el" backwards="0">
                                    <p:tmAbs val="0"/>
                                  </p:iterate>
                                  <p:childTnLst>
                                    <p:set>
                                      <p:cBhvr>
                                        <p:cTn id="11" fill="hold"/>
                                        <p:tgtEl>
                                          <p:spTgt spid="497">
                                            <p:txEl>
                                              <p:pRg st="1" end="1"/>
                                            </p:txEl>
                                          </p:spTgt>
                                        </p:tgtEl>
                                        <p:attrNameLst>
                                          <p:attrName>style.visibility</p:attrName>
                                        </p:attrNameLst>
                                      </p:cBhvr>
                                      <p:to>
                                        <p:strVal val="visible"/>
                                      </p:to>
                                    </p:set>
                                  </p:childTnLst>
                                </p:cTn>
                              </p:par>
                            </p:childTnLst>
                          </p:cTn>
                        </p:par>
                        <p:par>
                          <p:cTn id="12" fill="hold">
                            <p:stCondLst>
                              <p:cond delay="0"/>
                            </p:stCondLst>
                            <p:childTnLst>
                              <p:par>
                                <p:cTn id="13" presetClass="entr" nodeType="afterEffect" presetSubtype="0" presetID="1" grpId="1" fill="hold">
                                  <p:stCondLst>
                                    <p:cond delay="0"/>
                                  </p:stCondLst>
                                  <p:iterate type="el" backwards="0">
                                    <p:tmAbs val="0"/>
                                  </p:iterate>
                                  <p:childTnLst>
                                    <p:set>
                                      <p:cBhvr>
                                        <p:cTn id="14" fill="hold"/>
                                        <p:tgtEl>
                                          <p:spTgt spid="497">
                                            <p:txEl>
                                              <p:pRg st="2" end="2"/>
                                            </p:txEl>
                                          </p:spTgt>
                                        </p:tgtEl>
                                        <p:attrNameLst>
                                          <p:attrName>style.visibility</p:attrName>
                                        </p:attrNameLst>
                                      </p:cBhvr>
                                      <p:to>
                                        <p:strVal val="visible"/>
                                      </p:to>
                                    </p:set>
                                  </p:childTnLst>
                                </p:cTn>
                              </p:par>
                            </p:childTnLst>
                          </p:cTn>
                        </p:par>
                        <p:par>
                          <p:cTn id="15" fill="hold">
                            <p:stCondLst>
                              <p:cond delay="0"/>
                            </p:stCondLst>
                            <p:childTnLst>
                              <p:par>
                                <p:cTn id="16" presetClass="entr" nodeType="afterEffect" presetSubtype="0" presetID="1" grpId="1" fill="hold">
                                  <p:stCondLst>
                                    <p:cond delay="0"/>
                                  </p:stCondLst>
                                  <p:iterate type="el" backwards="0">
                                    <p:tmAbs val="0"/>
                                  </p:iterate>
                                  <p:childTnLst>
                                    <p:set>
                                      <p:cBhvr>
                                        <p:cTn id="17" fill="hold"/>
                                        <p:tgtEl>
                                          <p:spTgt spid="497">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97" grpId="1"/>
    </p:bldLst>
  </p:timing>
</p:sld>
</file>

<file path=ppt/slides/slide7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499" name="Consultations and the General Election"/>
          <p:cNvSpPr txBox="1"/>
          <p:nvPr>
            <p:ph type="title"/>
          </p:nvPr>
        </p:nvSpPr>
        <p:spPr>
          <a:xfrm>
            <a:off x="6068862" y="952500"/>
            <a:ext cx="17108638" cy="1433164"/>
          </a:xfrm>
          <a:prstGeom prst="rect">
            <a:avLst/>
          </a:prstGeom>
        </p:spPr>
        <p:txBody>
          <a:bodyPr/>
          <a:lstStyle>
            <a:lvl1pPr defTabSz="1560536">
              <a:defRPr spc="-200" sz="7400"/>
            </a:lvl1pPr>
          </a:lstStyle>
          <a:p>
            <a:pPr/>
            <a:r>
              <a:t>Consultations and the General Election</a:t>
            </a:r>
          </a:p>
        </p:txBody>
      </p:sp>
      <p:sp>
        <p:nvSpPr>
          <p:cNvPr id="500" name="Guidance for Civil Servants:…"/>
          <p:cNvSpPr txBox="1"/>
          <p:nvPr>
            <p:ph type="body" idx="1"/>
          </p:nvPr>
        </p:nvSpPr>
        <p:spPr>
          <a:xfrm>
            <a:off x="2681540" y="3278237"/>
            <a:ext cx="21504968" cy="9872910"/>
          </a:xfrm>
          <a:prstGeom prst="rect">
            <a:avLst/>
          </a:prstGeom>
        </p:spPr>
        <p:txBody>
          <a:bodyPr lIns="50800" tIns="50800" rIns="50800" bIns="50800"/>
          <a:lstStyle/>
          <a:p>
            <a:pPr lvl="1" marL="0" indent="338326" defTabSz="1804370">
              <a:lnSpc>
                <a:spcPct val="135000"/>
              </a:lnSpc>
              <a:buSzTx/>
              <a:buNone/>
              <a:defRPr b="0" sz="4400"/>
            </a:pPr>
            <a:r>
              <a:t>Guidance for Civil Servants:</a:t>
            </a:r>
          </a:p>
          <a:p>
            <a:pPr lvl="2" marL="1466088" indent="-563880" defTabSz="1804370">
              <a:lnSpc>
                <a:spcPct val="135000"/>
              </a:lnSpc>
              <a:defRPr b="0" sz="4400"/>
            </a:pPr>
            <a:r>
              <a:t>Consultations continue</a:t>
            </a:r>
          </a:p>
          <a:p>
            <a:pPr lvl="2" marL="1466088" indent="-563880" defTabSz="1804370">
              <a:lnSpc>
                <a:spcPct val="135000"/>
              </a:lnSpc>
              <a:defRPr b="0" sz="4400"/>
            </a:pPr>
            <a:r>
              <a:t>Responses may be analysed to form a new proposal</a:t>
            </a:r>
          </a:p>
          <a:p>
            <a:pPr lvl="2" marL="1466088" indent="-563880" defTabSz="1804370">
              <a:lnSpc>
                <a:spcPct val="135000"/>
              </a:lnSpc>
              <a:defRPr b="0" sz="4400"/>
            </a:pPr>
            <a:r>
              <a:t>Ban on publicity during election period</a:t>
            </a:r>
          </a:p>
          <a:p>
            <a:pPr lvl="2" marL="1466088" indent="-563880" defTabSz="1804370">
              <a:lnSpc>
                <a:spcPct val="135000"/>
              </a:lnSpc>
              <a:defRPr b="0" sz="4400"/>
            </a:pPr>
            <a:r>
              <a:t>After the election, departments may prolong the consultation / extra publicity</a:t>
            </a:r>
          </a:p>
        </p:txBody>
      </p:sp>
      <p:pic>
        <p:nvPicPr>
          <p:cNvPr id="501"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Quick Response - post or email your views"/>
          <p:cNvSpPr txBox="1"/>
          <p:nvPr>
            <p:ph type="title"/>
          </p:nvPr>
        </p:nvSpPr>
        <p:spPr>
          <a:xfrm>
            <a:off x="6068862" y="952500"/>
            <a:ext cx="17108638" cy="1433164"/>
          </a:xfrm>
          <a:prstGeom prst="rect">
            <a:avLst/>
          </a:prstGeom>
        </p:spPr>
        <p:txBody>
          <a:bodyPr/>
          <a:lstStyle>
            <a:lvl1pPr defTabSz="1414234">
              <a:defRPr spc="-200" sz="6700"/>
            </a:lvl1pPr>
          </a:lstStyle>
          <a:p>
            <a:pPr/>
            <a:r>
              <a:t>Quick Response - could also include:</a:t>
            </a:r>
          </a:p>
        </p:txBody>
      </p:sp>
      <p:sp>
        <p:nvSpPr>
          <p:cNvPr id="202" name="*For post or email responses please also include:…"/>
          <p:cNvSpPr txBox="1"/>
          <p:nvPr>
            <p:ph type="body" idx="1"/>
          </p:nvPr>
        </p:nvSpPr>
        <p:spPr>
          <a:xfrm>
            <a:off x="316359" y="3069655"/>
            <a:ext cx="23751281" cy="10576457"/>
          </a:xfrm>
          <a:prstGeom prst="rect">
            <a:avLst/>
          </a:prstGeom>
        </p:spPr>
        <p:txBody>
          <a:bodyPr lIns="50800" tIns="50800" rIns="50800" bIns="50800"/>
          <a:lstStyle/>
          <a:p>
            <a:pPr marL="231740" indent="-231740" defTabSz="926938">
              <a:lnSpc>
                <a:spcPct val="90000"/>
              </a:lnSpc>
              <a:spcBef>
                <a:spcPts val="1600"/>
              </a:spcBef>
              <a:buSzPct val="123000"/>
              <a:buChar char="•"/>
              <a:defRPr b="0" sz="2745"/>
            </a:pPr>
            <a:r>
              <a:t>I am concerned that the calling of the General Election has redirected attention away from this consultation and will negatively affect the response rate, especially as it is against rules to promote consultations during a General Election period. I believe that this and all other similarly affected consultations should be cancelled and the incoming Labour government should abandon the proposals, and if reform is still a priority, then commit to co-producing new ones with disabled people.</a:t>
            </a:r>
          </a:p>
          <a:p>
            <a:pPr marL="231740" indent="-231740" defTabSz="926938">
              <a:lnSpc>
                <a:spcPct val="90000"/>
              </a:lnSpc>
              <a:spcBef>
                <a:spcPts val="1600"/>
              </a:spcBef>
              <a:buSzPct val="123000"/>
              <a:buChar char="•"/>
              <a:defRPr b="0" sz="2745"/>
            </a:pPr>
            <a:r>
              <a:t>I am concerned that the face-to-face engagement events promised with this consultation have not taken place due to the general election.</a:t>
            </a:r>
          </a:p>
          <a:p>
            <a:pPr marL="231740" indent="-231740" defTabSz="926938">
              <a:lnSpc>
                <a:spcPct val="90000"/>
              </a:lnSpc>
              <a:spcBef>
                <a:spcPts val="1600"/>
              </a:spcBef>
              <a:buSzPct val="123000"/>
              <a:buChar char="•"/>
              <a:defRPr b="0" sz="2745"/>
            </a:pPr>
            <a:r>
              <a:t>I am concerned that the documentation for this consultation is too dense, long and technical. This makes it difficult for those who are at risk of being negatively affected by the proposals to engage fully or at all with this process. Many disabled people are scared to engage with any kind of communication with the DWP for fear of being targeted for any benefits application they may need to make. Those who have been previously harmed and traumatised by the process of applying for PIP will be unlikely to engage at all. These factors combined means that those whose voices should be centred in any proposed reform will be silenced by the process chosen for consultation.</a:t>
            </a:r>
          </a:p>
          <a:p>
            <a:pPr marL="231740" indent="-231740" defTabSz="926938">
              <a:lnSpc>
                <a:spcPct val="90000"/>
              </a:lnSpc>
              <a:spcBef>
                <a:spcPts val="1600"/>
              </a:spcBef>
              <a:buSzPct val="123000"/>
              <a:buChar char="•"/>
              <a:defRPr b="0" sz="2745"/>
            </a:pPr>
            <a:r>
              <a:t>The introduction of any of the policies in this green paper would increase barriers in multiple areas of life for disabled people. </a:t>
            </a:r>
          </a:p>
          <a:p>
            <a:pPr marL="231740" indent="-231740" defTabSz="926938">
              <a:lnSpc>
                <a:spcPct val="90000"/>
              </a:lnSpc>
              <a:spcBef>
                <a:spcPts val="1600"/>
              </a:spcBef>
              <a:buSzPct val="123000"/>
              <a:buChar char="•"/>
              <a:defRPr b="0" sz="2745"/>
            </a:pPr>
            <a:r>
              <a:t>PIP needs to remain a non-means tested cash benefit, based on the functional impact of health conditions, taking into account the need for aids, appliances, prompting and more across all the current PIP activities.</a:t>
            </a:r>
          </a:p>
          <a:p>
            <a:pPr marL="231740" indent="-231740" defTabSz="926938">
              <a:lnSpc>
                <a:spcPct val="90000"/>
              </a:lnSpc>
              <a:spcBef>
                <a:spcPts val="1600"/>
              </a:spcBef>
              <a:buSzPct val="123000"/>
              <a:buChar char="•"/>
              <a:defRPr b="0" sz="2745"/>
            </a:pPr>
            <a:r>
              <a:t>PIP should be assessed in a way that centres the dignity of the disabled person, with reviews only when absolutely necessary (and much longer than typical at present). By definition of being disabled, many people’s conditions and their functional impairment will be permanent.</a:t>
            </a:r>
          </a:p>
          <a:p>
            <a:pPr marL="231740" indent="-231740" defTabSz="926938">
              <a:lnSpc>
                <a:spcPct val="90000"/>
              </a:lnSpc>
              <a:spcBef>
                <a:spcPts val="1600"/>
              </a:spcBef>
              <a:buSzPct val="123000"/>
              <a:buChar char="•"/>
              <a:defRPr b="0" sz="2745"/>
            </a:pPr>
            <a:r>
              <a:t>This green paper fails to address the clear reasons why PIP claims have increased, such as the changes to the WCA, the cost-of-living crisis, housing crisis, in-work poverty, and the NHS crisis. These should be addressed urgently and before any reform to PIP for this reason.</a:t>
            </a:r>
          </a:p>
          <a:p>
            <a:pPr marL="231740" indent="-231740" defTabSz="926938">
              <a:lnSpc>
                <a:spcPct val="90000"/>
              </a:lnSpc>
              <a:spcBef>
                <a:spcPts val="1600"/>
              </a:spcBef>
              <a:buSzPct val="123000"/>
              <a:buChar char="•"/>
              <a:defRPr b="0" sz="2745"/>
            </a:pPr>
            <a:r>
              <a:t>I am responding to this consultation by email as I object to the premise of the questions in the online form, which violate the dignity of disabled people. I also believe that the questions are formulated to encourage answers that support the proposed reform, rather than collate genuine, fully informed responses to this consultation. Any reform needs to be co-produced with disabled people and our organisations before being put out to consultation. This is supported by the UN Committee on the Rights of  Disabled Persons who have publicly stated that the UK government does not consult with Disabled people and our organisations as it is obliged to and uses a “rhetoric that devalues disabled people and undermines their human dignity”.</a:t>
            </a:r>
          </a:p>
        </p:txBody>
      </p:sp>
      <p:pic>
        <p:nvPicPr>
          <p:cNvPr id="203"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0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0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0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0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0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02">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0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02">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2" grpId="1"/>
    </p:bldLst>
  </p:timing>
</p:sld>
</file>

<file path=ppt/slides/slide8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3" name="Recap: Purpose of this meeting"/>
          <p:cNvSpPr txBox="1"/>
          <p:nvPr>
            <p:ph type="title"/>
          </p:nvPr>
        </p:nvSpPr>
        <p:spPr>
          <a:xfrm>
            <a:off x="5744939" y="952500"/>
            <a:ext cx="17432562" cy="1433164"/>
          </a:xfrm>
          <a:prstGeom prst="rect">
            <a:avLst/>
          </a:prstGeom>
        </p:spPr>
        <p:txBody>
          <a:bodyPr/>
          <a:lstStyle>
            <a:lvl1pPr>
              <a:defRPr spc="-200"/>
            </a:lvl1pPr>
          </a:lstStyle>
          <a:p>
            <a:pPr/>
            <a:r>
              <a:t>Recap: Purpose of this meeting</a:t>
            </a:r>
          </a:p>
        </p:txBody>
      </p:sp>
      <p:sp>
        <p:nvSpPr>
          <p:cNvPr id="504" name="Share information about the current UK PIP Consultation…"/>
          <p:cNvSpPr txBox="1"/>
          <p:nvPr/>
        </p:nvSpPr>
        <p:spPr>
          <a:xfrm>
            <a:off x="5687105" y="4216448"/>
            <a:ext cx="17872819" cy="31154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09600" indent="-609600" algn="l">
              <a:lnSpc>
                <a:spcPct val="150000"/>
              </a:lnSpc>
              <a:spcBef>
                <a:spcPts val="1200"/>
              </a:spcBef>
              <a:buSzPct val="123000"/>
              <a:buChar char="•"/>
              <a:defRPr sz="4800">
                <a:solidFill>
                  <a:srgbClr val="FFFFFF"/>
                </a:solidFill>
              </a:defRPr>
            </a:pPr>
            <a:r>
              <a:t>Share information about the current UK PIP Consultation</a:t>
            </a:r>
          </a:p>
          <a:p>
            <a:pPr marL="609600" indent="-609600" algn="l">
              <a:lnSpc>
                <a:spcPct val="150000"/>
              </a:lnSpc>
              <a:spcBef>
                <a:spcPts val="1200"/>
              </a:spcBef>
              <a:buSzPct val="123000"/>
              <a:buChar char="•"/>
              <a:defRPr sz="4800">
                <a:solidFill>
                  <a:srgbClr val="FFFFFF"/>
                </a:solidFill>
              </a:defRPr>
            </a:pPr>
            <a:r>
              <a:t>Discuss ideas for how to respond - quick response (20 minutes) &amp; government form (rest of meeting)</a:t>
            </a:r>
          </a:p>
        </p:txBody>
      </p:sp>
      <p:pic>
        <p:nvPicPr>
          <p:cNvPr id="505"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
        <p:nvSpPr>
          <p:cNvPr id="506" name="Response Meetings - first 20 minutes for quick response, rest for detail:…"/>
          <p:cNvSpPr txBox="1"/>
          <p:nvPr/>
        </p:nvSpPr>
        <p:spPr>
          <a:xfrm>
            <a:off x="4375278" y="10123338"/>
            <a:ext cx="19769249" cy="2258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825500">
              <a:defRPr b="1" sz="4400">
                <a:solidFill>
                  <a:srgbClr val="FFFFFF"/>
                </a:solidFill>
              </a:defRPr>
            </a:pPr>
            <a:r>
              <a:t>This meeting is repeated - first 20 minutes for quick response, rest for detail:</a:t>
            </a:r>
            <a:endParaRPr sz="4300"/>
          </a:p>
          <a:p>
            <a:pPr marL="609598" indent="-609598" algn="l">
              <a:lnSpc>
                <a:spcPct val="150000"/>
              </a:lnSpc>
              <a:spcBef>
                <a:spcPts val="1200"/>
              </a:spcBef>
              <a:buSzPct val="123000"/>
              <a:buChar char="•"/>
              <a:defRPr sz="4300">
                <a:solidFill>
                  <a:srgbClr val="FFFFFF"/>
                </a:solidFill>
              </a:defRPr>
            </a:pPr>
            <a:r>
              <a:t>Wednesday 17th July 12.30 to 2.30pm</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0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06" grpId="1"/>
    </p:bldLst>
  </p:timing>
</p:sld>
</file>

<file path=ppt/slides/slide8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8" name="Next steps"/>
          <p:cNvSpPr txBox="1"/>
          <p:nvPr>
            <p:ph type="title"/>
          </p:nvPr>
        </p:nvSpPr>
        <p:spPr>
          <a:xfrm>
            <a:off x="5849967" y="948956"/>
            <a:ext cx="17432562" cy="1433165"/>
          </a:xfrm>
          <a:prstGeom prst="rect">
            <a:avLst/>
          </a:prstGeom>
        </p:spPr>
        <p:txBody>
          <a:bodyPr/>
          <a:lstStyle>
            <a:lvl1pPr>
              <a:defRPr spc="-200"/>
            </a:lvl1pPr>
          </a:lstStyle>
          <a:p>
            <a:pPr/>
            <a:r>
              <a:t>Next steps</a:t>
            </a:r>
          </a:p>
        </p:txBody>
      </p:sp>
      <p:pic>
        <p:nvPicPr>
          <p:cNvPr id="50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510" name="GMCDP_illustrations GREEN SOLID_exclamation.png" descr="GMCDP_illustrations GREEN SOLID_exclamation.png"/>
          <p:cNvPicPr>
            <a:picLocks noChangeAspect="1"/>
          </p:cNvPicPr>
          <p:nvPr/>
        </p:nvPicPr>
        <p:blipFill>
          <a:blip r:embed="rId3">
            <a:extLst/>
          </a:blip>
          <a:stretch>
            <a:fillRect/>
          </a:stretch>
        </p:blipFill>
        <p:spPr>
          <a:xfrm>
            <a:off x="348343" y="3605033"/>
            <a:ext cx="9637516" cy="9641979"/>
          </a:xfrm>
          <a:prstGeom prst="rect">
            <a:avLst/>
          </a:prstGeom>
          <a:ln w="12700">
            <a:miter lim="400000"/>
          </a:ln>
        </p:spPr>
      </p:pic>
      <p:sp>
        <p:nvSpPr>
          <p:cNvPr id="511" name="Deadline: 22nd July 2024…"/>
          <p:cNvSpPr txBox="1"/>
          <p:nvPr>
            <p:ph type="body" idx="1"/>
          </p:nvPr>
        </p:nvSpPr>
        <p:spPr>
          <a:xfrm>
            <a:off x="10158745" y="3536975"/>
            <a:ext cx="14030952" cy="9679070"/>
          </a:xfrm>
          <a:prstGeom prst="rect">
            <a:avLst/>
          </a:prstGeom>
        </p:spPr>
        <p:txBody>
          <a:bodyPr lIns="50800" tIns="50800" rIns="50800" bIns="50800"/>
          <a:lstStyle/>
          <a:p>
            <a:pPr lvl="1" marL="1013460" indent="-647700" defTabSz="1463003">
              <a:lnSpc>
                <a:spcPct val="135000"/>
              </a:lnSpc>
              <a:defRPr spc="-100" sz="3600"/>
            </a:pPr>
            <a:r>
              <a:t>Deadline: 22nd July 2024 </a:t>
            </a:r>
            <a:endParaRPr spc="-72"/>
          </a:p>
          <a:p>
            <a:pPr lvl="1" marL="1013460" indent="-647700" defTabSz="1463003">
              <a:lnSpc>
                <a:spcPct val="135000"/>
              </a:lnSpc>
              <a:defRPr spc="-100" sz="3600"/>
            </a:pPr>
            <a:r>
              <a:t>Modernising support for independent living: the health and disability green paper</a:t>
            </a:r>
            <a:endParaRPr spc="-72"/>
          </a:p>
          <a:p>
            <a:pPr lvl="2" marL="1188719" indent="-457200" defTabSz="1463003">
              <a:lnSpc>
                <a:spcPct val="135000"/>
              </a:lnSpc>
              <a:defRPr b="0" sz="3600"/>
            </a:pPr>
            <a:r>
              <a:t>Complete </a:t>
            </a:r>
            <a:r>
              <a:rPr u="sng">
                <a:solidFill>
                  <a:srgbClr val="0096FF"/>
                </a:solidFill>
                <a:uFill>
                  <a:solidFill>
                    <a:srgbClr val="0000FF"/>
                  </a:solidFill>
                </a:uFill>
                <a:hlinkClick r:id="rId4" invalidUrl="" action="" tgtFrame="" tooltip="" history="1" highlightClick="0" endSnd="0"/>
              </a:rPr>
              <a:t>this online form</a:t>
            </a:r>
            <a:r>
              <a:rPr>
                <a:solidFill>
                  <a:srgbClr val="0096FF"/>
                </a:solidFill>
              </a:rPr>
              <a:t> </a:t>
            </a:r>
            <a:r>
              <a:t>- 39 questions</a:t>
            </a:r>
          </a:p>
          <a:p>
            <a:pPr lvl="2" marL="1188719" indent="-457200" defTabSz="1463003">
              <a:lnSpc>
                <a:spcPct val="135000"/>
              </a:lnSpc>
              <a:defRPr b="0" sz="3600"/>
            </a:pPr>
            <a:r>
              <a:t>Email: </a:t>
            </a:r>
            <a:r>
              <a:rPr u="sng">
                <a:solidFill>
                  <a:srgbClr val="0096FF"/>
                </a:solidFill>
                <a:uFill>
                  <a:solidFill>
                    <a:srgbClr val="0000FF"/>
                  </a:solidFill>
                </a:uFill>
                <a:hlinkClick r:id="rId5" invalidUrl="" action="" tgtFrame="" tooltip="" history="1" highlightClick="0" endSnd="0"/>
              </a:rPr>
              <a:t>consultation.modernisingsupport@DWP.GOV.UK</a:t>
            </a:r>
            <a:r>
              <a:rPr>
                <a:solidFill>
                  <a:srgbClr val="0096FF"/>
                </a:solidFill>
              </a:rPr>
              <a:t>  </a:t>
            </a:r>
          </a:p>
          <a:p>
            <a:pPr lvl="2" marL="1188719" indent="-457200" defTabSz="1463003">
              <a:lnSpc>
                <a:spcPct val="135000"/>
              </a:lnSpc>
              <a:defRPr b="0" sz="3600"/>
            </a:pPr>
            <a:r>
              <a:t>Write to: </a:t>
            </a:r>
          </a:p>
          <a:p>
            <a:pPr lvl="7" marL="0" indent="1600200" defTabSz="1463003">
              <a:lnSpc>
                <a:spcPct val="135000"/>
              </a:lnSpc>
              <a:spcBef>
                <a:spcPts val="0"/>
              </a:spcBef>
              <a:buSzTx/>
              <a:buNone/>
              <a:defRPr sz="3600"/>
            </a:pPr>
            <a:r>
              <a:t>Disability and Health Support Directorate </a:t>
            </a:r>
            <a:br/>
            <a:r>
              <a:t>Department for Work and Pensions </a:t>
            </a:r>
            <a:br/>
            <a:r>
              <a:t>Level 2</a:t>
            </a:r>
          </a:p>
          <a:p>
            <a:pPr lvl="6" marL="0" indent="1645920" defTabSz="1463003">
              <a:lnSpc>
                <a:spcPct val="135000"/>
              </a:lnSpc>
              <a:spcBef>
                <a:spcPts val="0"/>
              </a:spcBef>
              <a:buSzTx/>
              <a:buNone/>
              <a:defRPr sz="3600"/>
            </a:pPr>
            <a:r>
              <a:t>Caxton House</a:t>
            </a:r>
          </a:p>
          <a:p>
            <a:pPr lvl="6" marL="0" indent="1645920" defTabSz="1463003">
              <a:lnSpc>
                <a:spcPct val="135000"/>
              </a:lnSpc>
              <a:spcBef>
                <a:spcPts val="0"/>
              </a:spcBef>
              <a:buSzTx/>
              <a:buNone/>
              <a:defRPr sz="3600"/>
            </a:pPr>
            <a:r>
              <a:t>Tothill Street</a:t>
            </a:r>
          </a:p>
          <a:p>
            <a:pPr lvl="6" marL="0" indent="1645920" defTabSz="1463003">
              <a:lnSpc>
                <a:spcPct val="135000"/>
              </a:lnSpc>
              <a:spcBef>
                <a:spcPts val="0"/>
              </a:spcBef>
              <a:buSzTx/>
              <a:buNone/>
              <a:defRPr sz="3600"/>
            </a:pPr>
            <a:r>
              <a:t>London SW1H 9NA</a:t>
            </a:r>
          </a:p>
        </p:txBody>
      </p:sp>
    </p:spTree>
  </p:cSld>
  <p:clrMapOvr>
    <a:masterClrMapping/>
  </p:clrMapOvr>
  <p:transition xmlns:p14="http://schemas.microsoft.com/office/powerpoint/2010/main" spd="med" advClick="1"/>
</p:sld>
</file>

<file path=ppt/slides/slide8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3" name="Final questions?"/>
          <p:cNvSpPr txBox="1"/>
          <p:nvPr>
            <p:ph type="title"/>
          </p:nvPr>
        </p:nvSpPr>
        <p:spPr>
          <a:xfrm>
            <a:off x="5849967" y="948956"/>
            <a:ext cx="17432562" cy="1433165"/>
          </a:xfrm>
          <a:prstGeom prst="rect">
            <a:avLst/>
          </a:prstGeom>
        </p:spPr>
        <p:txBody>
          <a:bodyPr/>
          <a:lstStyle>
            <a:lvl1pPr>
              <a:defRPr spc="-200"/>
            </a:lvl1pPr>
          </a:lstStyle>
          <a:p>
            <a:pPr/>
            <a:r>
              <a:t>Final questions?</a:t>
            </a:r>
          </a:p>
        </p:txBody>
      </p:sp>
      <p:pic>
        <p:nvPicPr>
          <p:cNvPr id="514"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515" name="image9.png" descr="image9.png"/>
          <p:cNvPicPr>
            <a:picLocks noChangeAspect="1"/>
          </p:cNvPicPr>
          <p:nvPr/>
        </p:nvPicPr>
        <p:blipFill>
          <a:blip r:embed="rId3">
            <a:extLst/>
          </a:blip>
          <a:srcRect l="23" t="0" r="23" b="0"/>
          <a:stretch>
            <a:fillRect/>
          </a:stretch>
        </p:blipFill>
        <p:spPr>
          <a:xfrm>
            <a:off x="8904718" y="4522756"/>
            <a:ext cx="6574564" cy="6577605"/>
          </a:xfrm>
          <a:prstGeom prst="rect">
            <a:avLst/>
          </a:prstGeom>
          <a:ln w="12700">
            <a:miter lim="400000"/>
          </a:ln>
        </p:spPr>
      </p:pic>
      <p:sp>
        <p:nvSpPr>
          <p:cNvPr id="516" name="Feedback:…"/>
          <p:cNvSpPr txBox="1"/>
          <p:nvPr/>
        </p:nvSpPr>
        <p:spPr>
          <a:xfrm>
            <a:off x="9757233" y="12028711"/>
            <a:ext cx="4869535" cy="80843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150000"/>
              </a:lnSpc>
              <a:spcBef>
                <a:spcPts val="1200"/>
              </a:spcBef>
              <a:defRPr sz="4800">
                <a:solidFill>
                  <a:srgbClr val="FFFFFF"/>
                </a:solidFill>
              </a:defRPr>
            </a:lvl1pPr>
          </a:lstStyle>
          <a:p>
            <a:pPr/>
            <a:r>
              <a:t>Feedback Poll</a:t>
            </a:r>
          </a:p>
        </p:txBody>
      </p:sp>
    </p:spTree>
  </p:cSld>
  <p:clrMapOvr>
    <a:masterClrMapping/>
  </p:clrMapOvr>
  <p:transition xmlns:p14="http://schemas.microsoft.com/office/powerpoint/2010/main" spd="med" advClick="1"/>
</p:sld>
</file>

<file path=ppt/slides/slide8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8" name="Thank you and good bye"/>
          <p:cNvSpPr txBox="1"/>
          <p:nvPr>
            <p:ph type="title"/>
          </p:nvPr>
        </p:nvSpPr>
        <p:spPr>
          <a:xfrm>
            <a:off x="1484183" y="10696482"/>
            <a:ext cx="22421528" cy="2634209"/>
          </a:xfrm>
          <a:prstGeom prst="rect">
            <a:avLst/>
          </a:prstGeom>
        </p:spPr>
        <p:txBody>
          <a:bodyPr/>
          <a:lstStyle>
            <a:lvl1pPr algn="ctr">
              <a:defRPr spc="-300"/>
            </a:lvl1pPr>
          </a:lstStyle>
          <a:p>
            <a:pPr/>
            <a:r>
              <a:t>Thank you and good bye</a:t>
            </a:r>
          </a:p>
        </p:txBody>
      </p:sp>
      <p:pic>
        <p:nvPicPr>
          <p:cNvPr id="519"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pic>
        <p:nvPicPr>
          <p:cNvPr id="520" name="GMCDP_illustrations GREEN SOLID_BSL hello.png" descr="GMCDP_illustrations GREEN SOLID_BSL hello.png"/>
          <p:cNvPicPr>
            <a:picLocks noChangeAspect="1"/>
          </p:cNvPicPr>
          <p:nvPr/>
        </p:nvPicPr>
        <p:blipFill>
          <a:blip r:embed="rId3">
            <a:extLst/>
          </a:blip>
          <a:stretch>
            <a:fillRect/>
          </a:stretch>
        </p:blipFill>
        <p:spPr>
          <a:xfrm>
            <a:off x="9408607" y="3114157"/>
            <a:ext cx="7098022" cy="7098023"/>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End of Quick Response"/>
          <p:cNvSpPr txBox="1"/>
          <p:nvPr>
            <p:ph type="title"/>
          </p:nvPr>
        </p:nvSpPr>
        <p:spPr>
          <a:xfrm>
            <a:off x="5095552" y="6141418"/>
            <a:ext cx="17108640" cy="1433166"/>
          </a:xfrm>
          <a:prstGeom prst="rect">
            <a:avLst/>
          </a:prstGeom>
        </p:spPr>
        <p:txBody>
          <a:bodyPr/>
          <a:lstStyle>
            <a:lvl1pPr defTabSz="1828754">
              <a:defRPr spc="-200" sz="8700"/>
            </a:lvl1pPr>
          </a:lstStyle>
          <a:p>
            <a:pPr/>
            <a:r>
              <a:t>End of Quick Response</a:t>
            </a:r>
          </a:p>
        </p:txBody>
      </p:sp>
      <p:pic>
        <p:nvPicPr>
          <p:cNvPr id="206" name="GMCDP logo white no box.jpg" descr="GMCDP logo white no box.jpg"/>
          <p:cNvPicPr>
            <a:picLocks noChangeAspect="1"/>
          </p:cNvPicPr>
          <p:nvPr/>
        </p:nvPicPr>
        <p:blipFill>
          <a:blip r:embed="rId2">
            <a:extLst/>
          </a:blip>
          <a:stretch>
            <a:fillRect/>
          </a:stretch>
        </p:blipFill>
        <p:spPr>
          <a:xfrm>
            <a:off x="297186" y="348435"/>
            <a:ext cx="5095305" cy="2634209"/>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0_BasicBlack">
  <a:themeElements>
    <a:clrScheme name="20_BasicBlack">
      <a:dk1>
        <a:srgbClr val="000000"/>
      </a:dk1>
      <a:lt1>
        <a:srgbClr val="000000"/>
      </a:lt1>
      <a:dk2>
        <a:srgbClr val="A7A7A7"/>
      </a:dk2>
      <a:lt2>
        <a:srgbClr val="535353"/>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a:ea typeface="Helvetica"/>
        <a:cs typeface="Helvetica"/>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A7A7A7"/>
      </a:dk2>
      <a:lt2>
        <a:srgbClr val="535353"/>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a:ea typeface="Helvetica"/>
        <a:cs typeface="Helvetica"/>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